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424" r:id="rId5"/>
    <p:sldId id="429" r:id="rId6"/>
    <p:sldId id="428" r:id="rId7"/>
    <p:sldId id="434" r:id="rId8"/>
    <p:sldId id="433" r:id="rId9"/>
    <p:sldId id="431" r:id="rId10"/>
    <p:sldId id="425" r:id="rId11"/>
    <p:sldId id="336" r:id="rId12"/>
    <p:sldId id="337" r:id="rId13"/>
    <p:sldId id="412" r:id="rId14"/>
    <p:sldId id="343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7DBF8D20-E2DE-465B-A366-836FB05CAB49}">
          <p14:sldIdLst>
            <p14:sldId id="424"/>
          </p14:sldIdLst>
        </p14:section>
        <p14:section name="Wat is een integrale aanpak?" id="{16C7C3B2-77B3-4FAF-89C7-E0BB63866129}">
          <p14:sldIdLst>
            <p14:sldId id="429"/>
          </p14:sldIdLst>
        </p14:section>
        <p14:section name="Waarom een integrale aanpak?" id="{9B474FC0-D169-4557-A72D-F7FCC82A6A49}">
          <p14:sldIdLst>
            <p14:sldId id="428"/>
            <p14:sldId id="434"/>
            <p14:sldId id="433"/>
            <p14:sldId id="431"/>
            <p14:sldId id="425"/>
          </p14:sldIdLst>
        </p14:section>
        <p14:section name="Werk" id="{73CF4433-4093-45B6-80A3-6D7CDD4A9018}">
          <p14:sldIdLst>
            <p14:sldId id="336"/>
          </p14:sldIdLst>
        </p14:section>
        <p14:section name="Gezondheid" id="{3AE588D4-F05A-4926-9500-EA74046CCD73}">
          <p14:sldIdLst>
            <p14:sldId id="337"/>
          </p14:sldIdLst>
        </p14:section>
        <p14:section name="Geld" id="{068F77B8-59F5-4ACC-9C02-7C9D49E4BFA6}">
          <p14:sldIdLst>
            <p14:sldId id="412"/>
          </p14:sldIdLst>
        </p14:section>
        <p14:section name="gezin" id="{3F6E8064-E2E6-463E-AB55-4B46D4F5F567}">
          <p14:sldIdLst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ida Berghorst" initials="AB" lastIdx="2" clrIdx="0">
    <p:extLst>
      <p:ext uri="{19B8F6BF-5375-455C-9EA6-DF929625EA0E}">
        <p15:presenceInfo xmlns:p15="http://schemas.microsoft.com/office/powerpoint/2012/main" userId="S::aleidaberghorst@lezenenschrijven.nl::0d15d1a3-dbf4-4136-942b-9ff58902bb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DD532-375F-DCA3-C1E4-75954C70982D}" v="3" dt="2022-05-17T14:42:30.415"/>
    <p1510:client id="{3159DFC1-AE5C-9065-AFCD-4CD5EDBCCFF5}" v="90" dt="2022-05-19T08:24:28.862"/>
    <p1510:client id="{D9840AF4-69B3-46F2-BFB4-1F6C29D112A0}" v="1123" dt="2022-05-24T10:02:32.320"/>
    <p1510:client id="{EA50407C-7D71-48B3-97DC-332F82F6EB8A}" v="227" dt="2022-05-24T10:01:42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Stijl, licht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1-10T16:11:08.178" idx="2">
    <p:pos x="1381" y="1790"/>
    <p:text>[@Silke Walraven] en [@Marieke Vellinga] voegen jullie hier je contactgegevens in voor de presentatie?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47800-B394-477B-A5AC-A870B66341C6}" type="datetimeFigureOut">
              <a:rPr lang="nl-NL" smtClean="0"/>
              <a:t>8-6-2022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40767-057A-4A36-AA9A-27E9F730C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081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04520" y="820738"/>
            <a:ext cx="10924622" cy="2671762"/>
          </a:xfrm>
        </p:spPr>
        <p:txBody>
          <a:bodyPr anchor="b" anchorCtr="0"/>
          <a:lstStyle>
            <a:lvl1pPr algn="l">
              <a:lnSpc>
                <a:spcPct val="98000"/>
              </a:lnSpc>
              <a:defRPr sz="10400">
                <a:solidFill>
                  <a:schemeClr val="tx1"/>
                </a:solidFill>
              </a:defRPr>
            </a:lvl1pPr>
          </a:lstStyle>
          <a:p>
            <a:r>
              <a:rPr lang="nl-NL"/>
              <a:t>Presentatie</a:t>
            </a:r>
            <a:br>
              <a:rPr lang="nl-NL"/>
            </a:br>
            <a:r>
              <a:rPr lang="nl-NL"/>
              <a:t>Titel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584200" y="3275013"/>
            <a:ext cx="10998200" cy="1227137"/>
          </a:xfrm>
        </p:spPr>
        <p:txBody>
          <a:bodyPr/>
          <a:lstStyle>
            <a:lvl1pPr marL="0" indent="0" algn="l">
              <a:buNone/>
              <a:defRPr sz="7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Subtitel</a:t>
            </a:r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096" y="5160966"/>
            <a:ext cx="2682000" cy="1378851"/>
          </a:xfrm>
          <a:prstGeom prst="rect">
            <a:avLst/>
          </a:prstGeom>
        </p:spPr>
      </p:pic>
      <p:sp>
        <p:nvSpPr>
          <p:cNvPr id="12" name="Tijdelijke aanduiding voor tekst 11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5357947"/>
            <a:ext cx="5685692" cy="926124"/>
          </a:xfrm>
        </p:spPr>
        <p:txBody>
          <a:bodyPr/>
          <a:lstStyle>
            <a:lvl1pPr>
              <a:lnSpc>
                <a:spcPct val="90000"/>
              </a:lnSpc>
              <a:defRPr sz="2400" baseline="0"/>
            </a:lvl1pPr>
            <a:lvl3pPr marL="0" indent="0">
              <a:buNone/>
              <a:defRPr/>
            </a:lvl3pPr>
            <a:lvl4pPr marL="180975" indent="0">
              <a:buNone/>
              <a:defRPr/>
            </a:lvl4pPr>
            <a:lvl5pPr marL="361950" indent="0">
              <a:buNone/>
              <a:defRPr/>
            </a:lvl5pPr>
          </a:lstStyle>
          <a:p>
            <a:pPr lvl="0"/>
            <a:r>
              <a:rPr lang="nl-NL"/>
              <a:t>Auteur</a:t>
            </a:r>
          </a:p>
          <a:p>
            <a:pPr lvl="0"/>
            <a:r>
              <a:rPr lang="nl-NL"/>
              <a:t>dag maand jaar</a:t>
            </a:r>
          </a:p>
        </p:txBody>
      </p:sp>
    </p:spTree>
    <p:extLst>
      <p:ext uri="{BB962C8B-B14F-4D97-AF65-F5344CB8AC3E}">
        <p14:creationId xmlns:p14="http://schemas.microsoft.com/office/powerpoint/2010/main" val="37260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722" y="559600"/>
            <a:ext cx="10515600" cy="1423975"/>
          </a:xfrm>
        </p:spPr>
        <p:txBody>
          <a:bodyPr anchor="b" anchorCtr="0"/>
          <a:lstStyle>
            <a:lvl1pPr>
              <a:lnSpc>
                <a:spcPct val="96000"/>
              </a:lnSpc>
              <a:defRPr sz="5200" baseline="0"/>
            </a:lvl1pPr>
          </a:lstStyle>
          <a:p>
            <a:r>
              <a:rPr lang="nl-NL" err="1"/>
              <a:t>Chapter</a:t>
            </a:r>
            <a:br>
              <a:rPr lang="nl-NL"/>
            </a:br>
            <a:r>
              <a:rPr lang="nl-NL"/>
              <a:t>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01030" y="1904463"/>
            <a:ext cx="10515600" cy="1500187"/>
          </a:xfr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Subtitel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13"/>
          <a:stretch/>
        </p:blipFill>
        <p:spPr>
          <a:xfrm>
            <a:off x="11421508" y="6076950"/>
            <a:ext cx="566491" cy="7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4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1500" y="2045495"/>
            <a:ext cx="9000000" cy="3848100"/>
          </a:xfrm>
        </p:spPr>
        <p:txBody>
          <a:bodyPr/>
          <a:lstStyle>
            <a:lvl1pPr>
              <a:lnSpc>
                <a:spcPct val="110000"/>
              </a:lnSpc>
              <a:defRPr sz="2400"/>
            </a:lvl1pPr>
            <a:lvl2pPr>
              <a:lnSpc>
                <a:spcPct val="110000"/>
              </a:lnSpc>
              <a:defRPr sz="24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400"/>
            </a:lvl4pPr>
            <a:lvl5pPr>
              <a:lnSpc>
                <a:spcPct val="110000"/>
              </a:lnSpc>
              <a:defRPr sz="2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Ambtelijk overleg 28 mei 2020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ekstvak 6"/>
          <p:cNvSpPr txBox="1"/>
          <p:nvPr userDrawn="1"/>
        </p:nvSpPr>
        <p:spPr>
          <a:xfrm>
            <a:off x="-1864948" y="2070101"/>
            <a:ext cx="1800000" cy="334327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r>
              <a:rPr lang="nl-NL" sz="1000" noProof="0">
                <a:solidFill>
                  <a:schemeClr val="tx1"/>
                </a:solidFill>
              </a:rPr>
              <a:t>Tekst opmaken door lijstniveau te verlagen of te verhogen.</a:t>
            </a:r>
          </a:p>
          <a:p>
            <a:endParaRPr lang="nl-NL" sz="1000" noProof="0">
              <a:solidFill>
                <a:schemeClr val="tx1"/>
              </a:solidFill>
            </a:endParaRPr>
          </a:p>
          <a:p>
            <a:r>
              <a:rPr lang="nl-NL" sz="1000" noProof="0">
                <a:solidFill>
                  <a:schemeClr val="tx1"/>
                </a:solidFill>
              </a:rPr>
              <a:t>Plaats de cursor in de tekst en gebruik deze 2 knoppen</a:t>
            </a:r>
            <a:r>
              <a:rPr lang="nl-NL" sz="1000" baseline="0" noProof="0">
                <a:solidFill>
                  <a:schemeClr val="tx1"/>
                </a:solidFill>
              </a:rPr>
              <a:t> </a:t>
            </a:r>
            <a:r>
              <a:rPr lang="nl-NL" sz="1000" noProof="0">
                <a:solidFill>
                  <a:schemeClr val="tx1"/>
                </a:solidFill>
              </a:rPr>
              <a:t>(@ tab Start/Home - </a:t>
            </a:r>
            <a:r>
              <a:rPr lang="nl-NL" sz="1000" noProof="0" err="1">
                <a:solidFill>
                  <a:schemeClr val="tx1"/>
                </a:solidFill>
              </a:rPr>
              <a:t>grp</a:t>
            </a:r>
            <a:r>
              <a:rPr lang="nl-NL" sz="1000" noProof="0">
                <a:solidFill>
                  <a:schemeClr val="tx1"/>
                </a:solidFill>
              </a:rPr>
              <a:t> Alinea/</a:t>
            </a:r>
            <a:r>
              <a:rPr lang="nl-NL" sz="1000" noProof="0" err="1">
                <a:solidFill>
                  <a:schemeClr val="tx1"/>
                </a:solidFill>
              </a:rPr>
              <a:t>Paragraph</a:t>
            </a:r>
            <a:r>
              <a:rPr lang="nl-NL" sz="1000" noProof="0">
                <a:solidFill>
                  <a:schemeClr val="tx1"/>
                </a:solidFill>
              </a:rPr>
              <a:t>)</a:t>
            </a: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r>
              <a:rPr lang="nl-NL" sz="1000" noProof="0">
                <a:solidFill>
                  <a:schemeClr val="tx1"/>
                </a:solidFill>
              </a:rPr>
              <a:t>1 = tekst</a:t>
            </a:r>
          </a:p>
          <a:p>
            <a:r>
              <a:rPr lang="nl-NL" sz="1000" noProof="0">
                <a:solidFill>
                  <a:schemeClr val="tx1"/>
                </a:solidFill>
              </a:rPr>
              <a:t>2 = </a:t>
            </a:r>
            <a:r>
              <a:rPr lang="nl-NL" sz="1000" b="0" noProof="0">
                <a:solidFill>
                  <a:schemeClr val="tx2"/>
                </a:solidFill>
              </a:rPr>
              <a:t>oker tekst</a:t>
            </a:r>
          </a:p>
          <a:p>
            <a:r>
              <a:rPr lang="nl-NL" sz="1000" noProof="0">
                <a:solidFill>
                  <a:schemeClr val="tx1"/>
                </a:solidFill>
              </a:rPr>
              <a:t>3 = </a:t>
            </a:r>
            <a:r>
              <a:rPr lang="nl-NL" sz="1000" noProof="0">
                <a:solidFill>
                  <a:schemeClr val="tx1"/>
                </a:solidFill>
                <a:sym typeface="Symbol" panose="05050102010706020507" pitchFamily="18" charset="2"/>
              </a:rPr>
              <a:t></a:t>
            </a:r>
            <a:r>
              <a:rPr lang="nl-NL" sz="1000" noProof="0">
                <a:solidFill>
                  <a:schemeClr val="tx1"/>
                </a:solidFill>
              </a:rPr>
              <a:t> </a:t>
            </a:r>
            <a:r>
              <a:rPr lang="nl-NL" sz="1000" b="0" baseline="0" noProof="0">
                <a:solidFill>
                  <a:schemeClr val="tx1"/>
                </a:solidFill>
              </a:rPr>
              <a:t>tekst</a:t>
            </a:r>
            <a:endParaRPr lang="nl-NL" sz="1000" b="0" noProof="0">
              <a:solidFill>
                <a:schemeClr val="tx1"/>
              </a:solidFill>
            </a:endParaRPr>
          </a:p>
          <a:p>
            <a:r>
              <a:rPr lang="nl-NL" sz="1000" noProof="0">
                <a:solidFill>
                  <a:schemeClr val="tx1"/>
                </a:solidFill>
              </a:rPr>
              <a:t>4 =    </a:t>
            </a:r>
            <a:r>
              <a:rPr lang="nl-NL" sz="1000" noProof="0">
                <a:solidFill>
                  <a:schemeClr val="tx1"/>
                </a:solidFill>
                <a:sym typeface="Symbol" panose="05050102010706020507" pitchFamily="18" charset="2"/>
              </a:rPr>
              <a:t></a:t>
            </a:r>
            <a:r>
              <a:rPr lang="nl-NL" sz="1000" b="1" noProof="0">
                <a:solidFill>
                  <a:schemeClr val="tx1"/>
                </a:solidFill>
              </a:rPr>
              <a:t> </a:t>
            </a:r>
            <a:r>
              <a:rPr lang="nl-NL" sz="1000" b="0" noProof="0">
                <a:solidFill>
                  <a:schemeClr val="tx1"/>
                </a:solidFill>
              </a:rPr>
              <a:t>tekst</a:t>
            </a:r>
          </a:p>
          <a:p>
            <a:r>
              <a:rPr lang="nl-NL" sz="1000" noProof="0">
                <a:solidFill>
                  <a:schemeClr val="tx1"/>
                </a:solidFill>
              </a:rPr>
              <a:t>5 =       </a:t>
            </a:r>
            <a:r>
              <a:rPr lang="nl-NL" sz="1000" noProof="0">
                <a:solidFill>
                  <a:schemeClr val="tx1"/>
                </a:solidFill>
                <a:sym typeface="Symbol" panose="05050102010706020507" pitchFamily="18" charset="2"/>
              </a:rPr>
              <a:t> </a:t>
            </a:r>
            <a:r>
              <a:rPr lang="nl-NL" sz="1000" b="0" noProof="0">
                <a:solidFill>
                  <a:schemeClr val="tx1"/>
                </a:solidFill>
              </a:rPr>
              <a:t>tekst</a:t>
            </a:r>
            <a:endParaRPr lang="nl-NL" sz="1000" noProof="0">
              <a:solidFill>
                <a:schemeClr val="tx1"/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2528" y="3465031"/>
            <a:ext cx="12858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71500" y="2048400"/>
            <a:ext cx="5346221" cy="38484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60282" y="2048400"/>
            <a:ext cx="5346000" cy="38484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Ambtelijk overleg 28 mei 2020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ekstvak 9"/>
          <p:cNvSpPr txBox="1"/>
          <p:nvPr userDrawn="1"/>
        </p:nvSpPr>
        <p:spPr>
          <a:xfrm>
            <a:off x="-1864948" y="2070101"/>
            <a:ext cx="1800000" cy="334327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r>
              <a:rPr lang="nl-NL" sz="1000" noProof="0">
                <a:solidFill>
                  <a:schemeClr val="tx1"/>
                </a:solidFill>
              </a:rPr>
              <a:t>Tekst opmaken door lijstniveau te verlagen of te verhogen.</a:t>
            </a:r>
          </a:p>
          <a:p>
            <a:endParaRPr lang="nl-NL" sz="1000" noProof="0">
              <a:solidFill>
                <a:schemeClr val="tx1"/>
              </a:solidFill>
            </a:endParaRPr>
          </a:p>
          <a:p>
            <a:r>
              <a:rPr lang="nl-NL" sz="1000" noProof="0">
                <a:solidFill>
                  <a:schemeClr val="tx1"/>
                </a:solidFill>
              </a:rPr>
              <a:t>Plaats de cursor in de tekst en gebruik deze 2 knoppen</a:t>
            </a:r>
            <a:r>
              <a:rPr lang="nl-NL" sz="1000" baseline="0" noProof="0">
                <a:solidFill>
                  <a:schemeClr val="tx1"/>
                </a:solidFill>
              </a:rPr>
              <a:t> </a:t>
            </a:r>
            <a:r>
              <a:rPr lang="nl-NL" sz="1000" noProof="0">
                <a:solidFill>
                  <a:schemeClr val="tx1"/>
                </a:solidFill>
              </a:rPr>
              <a:t>(@ tab Start/Home - </a:t>
            </a:r>
            <a:r>
              <a:rPr lang="nl-NL" sz="1000" noProof="0" err="1">
                <a:solidFill>
                  <a:schemeClr val="tx1"/>
                </a:solidFill>
              </a:rPr>
              <a:t>grp</a:t>
            </a:r>
            <a:r>
              <a:rPr lang="nl-NL" sz="1000" noProof="0">
                <a:solidFill>
                  <a:schemeClr val="tx1"/>
                </a:solidFill>
              </a:rPr>
              <a:t> Alinea/</a:t>
            </a:r>
            <a:r>
              <a:rPr lang="nl-NL" sz="1000" noProof="0" err="1">
                <a:solidFill>
                  <a:schemeClr val="tx1"/>
                </a:solidFill>
              </a:rPr>
              <a:t>Paragraph</a:t>
            </a:r>
            <a:r>
              <a:rPr lang="nl-NL" sz="1000" noProof="0">
                <a:solidFill>
                  <a:schemeClr val="tx1"/>
                </a:solidFill>
              </a:rPr>
              <a:t>)</a:t>
            </a: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endParaRPr lang="nl-NL" sz="1000" noProof="0">
              <a:solidFill>
                <a:schemeClr val="tx1"/>
              </a:solidFill>
            </a:endParaRPr>
          </a:p>
          <a:p>
            <a:r>
              <a:rPr lang="nl-NL" sz="1000" noProof="0">
                <a:solidFill>
                  <a:schemeClr val="tx1"/>
                </a:solidFill>
              </a:rPr>
              <a:t>1 = tekst</a:t>
            </a:r>
          </a:p>
          <a:p>
            <a:r>
              <a:rPr lang="nl-NL" sz="1000" noProof="0">
                <a:solidFill>
                  <a:schemeClr val="tx1"/>
                </a:solidFill>
              </a:rPr>
              <a:t>2 = </a:t>
            </a:r>
            <a:r>
              <a:rPr lang="nl-NL" sz="1000" b="0" noProof="0">
                <a:solidFill>
                  <a:schemeClr val="tx2"/>
                </a:solidFill>
              </a:rPr>
              <a:t>oker tekst</a:t>
            </a:r>
          </a:p>
          <a:p>
            <a:r>
              <a:rPr lang="nl-NL" sz="1000" noProof="0">
                <a:solidFill>
                  <a:schemeClr val="tx1"/>
                </a:solidFill>
              </a:rPr>
              <a:t>3 = </a:t>
            </a:r>
            <a:r>
              <a:rPr lang="nl-NL" sz="1000" noProof="0">
                <a:solidFill>
                  <a:schemeClr val="tx1"/>
                </a:solidFill>
                <a:sym typeface="Symbol" panose="05050102010706020507" pitchFamily="18" charset="2"/>
              </a:rPr>
              <a:t></a:t>
            </a:r>
            <a:r>
              <a:rPr lang="nl-NL" sz="1000" noProof="0">
                <a:solidFill>
                  <a:schemeClr val="tx1"/>
                </a:solidFill>
              </a:rPr>
              <a:t> </a:t>
            </a:r>
            <a:r>
              <a:rPr lang="nl-NL" sz="1000" b="0" baseline="0" noProof="0">
                <a:solidFill>
                  <a:schemeClr val="tx1"/>
                </a:solidFill>
              </a:rPr>
              <a:t>tekst</a:t>
            </a:r>
            <a:endParaRPr lang="nl-NL" sz="1000" b="0" noProof="0">
              <a:solidFill>
                <a:schemeClr val="tx1"/>
              </a:solidFill>
            </a:endParaRPr>
          </a:p>
          <a:p>
            <a:r>
              <a:rPr lang="nl-NL" sz="1000" noProof="0">
                <a:solidFill>
                  <a:schemeClr val="tx1"/>
                </a:solidFill>
              </a:rPr>
              <a:t>4 =    </a:t>
            </a:r>
            <a:r>
              <a:rPr lang="nl-NL" sz="1000" noProof="0">
                <a:solidFill>
                  <a:schemeClr val="tx1"/>
                </a:solidFill>
                <a:sym typeface="Symbol" panose="05050102010706020507" pitchFamily="18" charset="2"/>
              </a:rPr>
              <a:t></a:t>
            </a:r>
            <a:r>
              <a:rPr lang="nl-NL" sz="1000" b="1" noProof="0">
                <a:solidFill>
                  <a:schemeClr val="tx1"/>
                </a:solidFill>
              </a:rPr>
              <a:t> </a:t>
            </a:r>
            <a:r>
              <a:rPr lang="nl-NL" sz="1000" b="0" noProof="0">
                <a:solidFill>
                  <a:schemeClr val="tx1"/>
                </a:solidFill>
              </a:rPr>
              <a:t>tekst</a:t>
            </a:r>
          </a:p>
          <a:p>
            <a:r>
              <a:rPr lang="nl-NL" sz="1000" noProof="0">
                <a:solidFill>
                  <a:schemeClr val="tx1"/>
                </a:solidFill>
              </a:rPr>
              <a:t>5 =       </a:t>
            </a:r>
            <a:r>
              <a:rPr lang="nl-NL" sz="1000" noProof="0">
                <a:solidFill>
                  <a:schemeClr val="tx1"/>
                </a:solidFill>
                <a:sym typeface="Symbol" panose="05050102010706020507" pitchFamily="18" charset="2"/>
              </a:rPr>
              <a:t> </a:t>
            </a:r>
            <a:r>
              <a:rPr lang="nl-NL" sz="1000" b="0" noProof="0">
                <a:solidFill>
                  <a:schemeClr val="tx1"/>
                </a:solidFill>
              </a:rPr>
              <a:t>tekst</a:t>
            </a:r>
            <a:endParaRPr lang="nl-NL" sz="1000" noProof="0">
              <a:solidFill>
                <a:schemeClr val="tx1"/>
              </a:solidFill>
            </a:endParaRPr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2528" y="3465031"/>
            <a:ext cx="12858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6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Ambtelijk overleg 28 mei 2020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19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Ambtelijk overleg 28 mei 2020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06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63256" y="566190"/>
            <a:ext cx="11031843" cy="11983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71500" y="2045495"/>
            <a:ext cx="11049000" cy="38481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09714" y="6233323"/>
            <a:ext cx="9855200" cy="30717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500">
                <a:solidFill>
                  <a:schemeClr val="tx2"/>
                </a:solidFill>
              </a:defRPr>
            </a:lvl1pPr>
          </a:lstStyle>
          <a:p>
            <a:r>
              <a:rPr lang="nl-NL"/>
              <a:t>Ambtelijk overleg 28 mei 2020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69908" y="6229350"/>
            <a:ext cx="765968" cy="30241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500">
                <a:solidFill>
                  <a:schemeClr val="tx2"/>
                </a:solidFill>
              </a:defRPr>
            </a:lvl1pPr>
          </a:lstStyle>
          <a:p>
            <a:fld id="{9AA2FC48-BCFE-4310-BE43-51E56148A87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77"/>
          <a:stretch/>
        </p:blipFill>
        <p:spPr>
          <a:xfrm>
            <a:off x="11418569" y="6075606"/>
            <a:ext cx="554356" cy="70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08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4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33000"/>
        </a:lnSpc>
        <a:spcBef>
          <a:spcPts val="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33000"/>
        </a:lnSpc>
        <a:spcBef>
          <a:spcPts val="0"/>
        </a:spcBef>
        <a:buFont typeface="Arial" panose="020B0604020202020204" pitchFamily="34" charset="0"/>
        <a:buNone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133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361950" indent="-180975" algn="l" defTabSz="914400" rtl="0" eaLnBrk="1" latinLnBrk="0" hangingPunct="1">
        <a:lnSpc>
          <a:spcPct val="133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542925" indent="-180975" algn="l" defTabSz="914400" rtl="0" eaLnBrk="1" latinLnBrk="0" hangingPunct="1">
        <a:lnSpc>
          <a:spcPct val="133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lezenenschrijven.nl/regionale-adviseurs" TargetMode="Externa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10.png"/><Relationship Id="rId7" Type="http://schemas.openxmlformats.org/officeDocument/2006/relationships/slide" Target="slide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slide" Target="slide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8B8AC0D-06E3-4FC2-9AFD-25D192453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520" y="820738"/>
            <a:ext cx="10924622" cy="2671762"/>
          </a:xfrm>
        </p:spPr>
        <p:txBody>
          <a:bodyPr anchor="b">
            <a:normAutofit/>
          </a:bodyPr>
          <a:lstStyle/>
          <a:p>
            <a:r>
              <a:rPr lang="nl-NL" sz="5700"/>
              <a:t>Laaggeletterdheid…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9D3F41E-F78A-4F4B-988C-86D2CEE63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429000"/>
            <a:ext cx="10998200" cy="1227137"/>
          </a:xfrm>
        </p:spPr>
        <p:txBody>
          <a:bodyPr/>
          <a:lstStyle/>
          <a:p>
            <a:r>
              <a:rPr lang="en-US" sz="3600" err="1"/>
              <a:t>Een</a:t>
            </a:r>
            <a:r>
              <a:rPr lang="en-US" sz="3600"/>
              <a:t> </a:t>
            </a:r>
            <a:r>
              <a:rPr lang="en-US" sz="3600" err="1"/>
              <a:t>integrale</a:t>
            </a:r>
            <a:r>
              <a:rPr lang="en-US" sz="3600"/>
              <a:t> </a:t>
            </a:r>
            <a:r>
              <a:rPr lang="en-US" sz="3600" err="1"/>
              <a:t>aanpak</a:t>
            </a:r>
            <a:r>
              <a:rPr lang="en-US" sz="3600"/>
              <a:t> </a:t>
            </a:r>
            <a:r>
              <a:rPr lang="en-US" sz="3600" err="1"/>
              <a:t>vanuit</a:t>
            </a:r>
            <a:r>
              <a:rPr lang="en-US" sz="3600"/>
              <a:t> het </a:t>
            </a:r>
            <a:r>
              <a:rPr lang="en-US" sz="3600" err="1"/>
              <a:t>sociaal</a:t>
            </a:r>
            <a:r>
              <a:rPr lang="en-US" sz="3600"/>
              <a:t> </a:t>
            </a:r>
            <a:r>
              <a:rPr lang="en-US" sz="3600" err="1"/>
              <a:t>domein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4812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A32244DB-3340-4B8E-B9C9-86F742DFF6B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57300" y="0"/>
            <a:ext cx="6834700" cy="6858000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C43E69AB-9097-4425-9FBB-850A518A2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/>
              <a:t>Armoede en Schulden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C8B494A-0035-4D0A-A448-CB2CA48925D9}"/>
              </a:ext>
            </a:extLst>
          </p:cNvPr>
          <p:cNvSpPr txBox="1"/>
          <p:nvPr/>
        </p:nvSpPr>
        <p:spPr>
          <a:xfrm>
            <a:off x="563256" y="1468016"/>
            <a:ext cx="46155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Laaggeletterden zijn financieel extra kwetsbaar. Ze lopen een grotere kans om langdurig in armoede te leven.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Uit onderzoek blijkt dat meer dan 50% van de mensen met problematische schulden laaggeletterd is en dat het aanpakken van taal en rekenproblemen zorgt voor een beter resultaat bij schuldhulpverlening.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Het aanpakken van laaggeletterdheid vergroot de financiële zelfredzaamheid.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874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62237D63-98BA-42A4-9947-8F40CAA9BC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945"/>
          <a:stretch/>
        </p:blipFill>
        <p:spPr>
          <a:xfrm>
            <a:off x="5365435" y="0"/>
            <a:ext cx="6826565" cy="6858000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0ACBA788-4956-4A59-A0B0-9F0A8AF9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/>
              <a:t>Gezin en Preventie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86A3B6-3589-4941-B02A-2F998D4808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78B9352-FECD-4CB4-9BC7-A545C2E41940}"/>
              </a:ext>
            </a:extLst>
          </p:cNvPr>
          <p:cNvSpPr txBox="1"/>
          <p:nvPr/>
        </p:nvSpPr>
        <p:spPr>
          <a:xfrm>
            <a:off x="593723" y="2040294"/>
            <a:ext cx="430796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Laaggeletterde ouders hebben vaak moeite om thuis de omgang met taal te stimuleren.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Ze kunnen het taal- en geletterdheidsniveau van hun kinderen negatief beïnvloeden.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Als beide ouders laagopgeleid zijn, heeft een kind een driemaal grotere kans om later laaggeletterd te worden.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Laaggeletterdheid wordt van generatie op generatie overgedragen. Taalstimulering en ouderbetrokkenheid spelen een belangrijke rol in het voorkomen van laaggeletterdheid. 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374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0E110E4E-1B7C-4106-A0F4-D0B3A973CC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50000"/>
          </a:blip>
          <a:srcRect l="24210" t="171" r="22199" b="584"/>
          <a:stretch/>
        </p:blipFill>
        <p:spPr>
          <a:xfrm rot="16200000">
            <a:off x="2666999" y="-2667000"/>
            <a:ext cx="6858002" cy="12192000"/>
          </a:xfrm>
          <a:noFill/>
        </p:spPr>
      </p:pic>
      <p:sp>
        <p:nvSpPr>
          <p:cNvPr id="5" name="Tijdelijke aanduiding voor dianummer 4" hidden="1">
            <a:extLst>
              <a:ext uri="{FF2B5EF4-FFF2-40B4-BE49-F238E27FC236}">
                <a16:creationId xmlns:a16="http://schemas.microsoft.com/office/drawing/2014/main" id="{C9614807-7581-42AA-B55E-CFAB3B45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9AA2FC48-BCFE-4310-BE43-51E56148A879}" type="slidenum">
              <a:rPr lang="nl-NL" smtClean="0"/>
              <a:pPr>
                <a:spcAft>
                  <a:spcPts val="600"/>
                </a:spcAft>
              </a:pPr>
              <a:t>2</a:t>
            </a:fld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91B1086-7A32-4CB1-B525-50C20BB0538A}"/>
              </a:ext>
            </a:extLst>
          </p:cNvPr>
          <p:cNvSpPr txBox="1"/>
          <p:nvPr/>
        </p:nvSpPr>
        <p:spPr>
          <a:xfrm>
            <a:off x="1579984" y="3228392"/>
            <a:ext cx="8895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/>
              <a:t>Integrale aanpak van laaggeletterdheid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05ED67B-4F00-4C1F-8102-8A102130C96F}"/>
              </a:ext>
            </a:extLst>
          </p:cNvPr>
          <p:cNvSpPr txBox="1"/>
          <p:nvPr/>
        </p:nvSpPr>
        <p:spPr>
          <a:xfrm>
            <a:off x="609600" y="945501"/>
            <a:ext cx="353941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Een samenhangende aanpak van laaggeletterdheid vanuit meerdere beleidsterreinen in het sociaal domein…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582A925-80B8-409C-8533-EFD61976080A}"/>
              </a:ext>
            </a:extLst>
          </p:cNvPr>
          <p:cNvSpPr txBox="1"/>
          <p:nvPr/>
        </p:nvSpPr>
        <p:spPr>
          <a:xfrm>
            <a:off x="4652865" y="2302390"/>
            <a:ext cx="244462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Er is sprake van wederkerigheid…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958598F5-96A8-43C9-A55C-62A332578E55}"/>
              </a:ext>
            </a:extLst>
          </p:cNvPr>
          <p:cNvSpPr txBox="1"/>
          <p:nvPr/>
        </p:nvSpPr>
        <p:spPr>
          <a:xfrm>
            <a:off x="7097486" y="945501"/>
            <a:ext cx="4659086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De aanpak van laaggeletterdheid (vanuit het beleidsterrein educatie) draagt bij aan het behalen van de beleidsdoelstellingen in het sociaal domein…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E8F00B9-9533-4E7D-B8FE-5548D6EB5A92}"/>
              </a:ext>
            </a:extLst>
          </p:cNvPr>
          <p:cNvSpPr txBox="1"/>
          <p:nvPr/>
        </p:nvSpPr>
        <p:spPr>
          <a:xfrm>
            <a:off x="8111412" y="5092950"/>
            <a:ext cx="364516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En vanuit beleidsterreinen in het sociaal domein wordt bijgedragen aan beleidsdoelstellingen uit de aanpak van laaggeletterdheid…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165EA5C-C8AA-418A-8FE7-32E8049E9A7C}"/>
              </a:ext>
            </a:extLst>
          </p:cNvPr>
          <p:cNvSpPr txBox="1"/>
          <p:nvPr/>
        </p:nvSpPr>
        <p:spPr>
          <a:xfrm>
            <a:off x="3819329" y="4092838"/>
            <a:ext cx="3974841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Laaggeletterdheid is niet langer een op zichzelf staand thema, maar een aspect dat binnen elk beleidsterrein in het sociaal domein actief kan terugkomen…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689CCDD-F820-4A9B-9833-5959552CB995}"/>
              </a:ext>
            </a:extLst>
          </p:cNvPr>
          <p:cNvSpPr txBox="1"/>
          <p:nvPr/>
        </p:nvSpPr>
        <p:spPr>
          <a:xfrm>
            <a:off x="485192" y="4569891"/>
            <a:ext cx="3141306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Die samenhangende aanpak is niet alleen terug te lezen in beleidsplannen, maar juist ook merkbaar aanwezig in de uitvoering van het sociaal domein en zichtbaar in het taalnetwerk!</a:t>
            </a:r>
          </a:p>
        </p:txBody>
      </p:sp>
    </p:spTree>
    <p:extLst>
      <p:ext uri="{BB962C8B-B14F-4D97-AF65-F5344CB8AC3E}">
        <p14:creationId xmlns:p14="http://schemas.microsoft.com/office/powerpoint/2010/main" val="285894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7AB0456B-A9C8-4F36-A74A-CC032557F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/>
              <a:t>Waarom een integrale aanpak?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4D7AD8BA-5384-4486-AB41-B583B6CB4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1281869"/>
            <a:ext cx="6854795" cy="461493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nl-NL" sz="1600" b="1"/>
              <a:t>De aanpak van laaggeletterdheid vanuit het sociaal domein vergroot de zelfredzaamheid van burgers én vergroot het bereik van de aanpak van laaggeletterdheid</a:t>
            </a:r>
          </a:p>
          <a:p>
            <a:endParaRPr lang="nl-NL" sz="16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/>
              <a:t>Laaggeletterdheid is één van de onderliggende oorzaken voor problemen in het sociaal domein;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/>
              <a:t>Via het sociaal domein komt de gemeente rechtstreeks in contact met laaggeletterden;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/>
              <a:t>Als je weet dat iemand laaggeletterd is, dan kun je die persoon beter helpen (</a:t>
            </a:r>
            <a:r>
              <a:rPr lang="nl-NL" sz="1600">
                <a:ea typeface="+mn-lt"/>
                <a:cs typeface="+mn-lt"/>
              </a:rPr>
              <a:t>Life-events zijn een trigger voor laaggeletterden);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/>
              <a:t>"Ingang" via o.a. de domeinen werk en participatie, armoede en schulden, gezin en preventie en gezondheid;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>
                <a:ea typeface="+mn-lt"/>
                <a:cs typeface="+mn-lt"/>
              </a:rPr>
              <a:t>Laaggeletterden zijn sneller geneigd aan hun vaardigheden te werken als dat aansluit bij concrete doelen en behoeften;</a:t>
            </a:r>
            <a:endParaRPr lang="nl-NL" sz="16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/>
              <a:t>Omzeil schaamte en "ongemerkte" laaggeletterdheid;</a:t>
            </a:r>
          </a:p>
          <a:p>
            <a:endParaRPr lang="nl-NL" sz="16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600"/>
          </a:p>
          <a:p>
            <a:endParaRPr lang="nl-NL" sz="1600"/>
          </a:p>
        </p:txBody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C7C3EA09-7523-4A68-9C23-A8F4FA9EF1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578" y="2608432"/>
            <a:ext cx="3657600" cy="3337406"/>
          </a:xfrm>
        </p:spPr>
      </p:pic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A43B68-C613-4224-9002-F878AD5E60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179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0E110E4E-1B7C-4106-A0F4-D0B3A973CC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50000"/>
          </a:blip>
          <a:srcRect l="24210" t="171" r="22199" b="584"/>
          <a:stretch/>
        </p:blipFill>
        <p:spPr>
          <a:xfrm rot="16200000">
            <a:off x="2666999" y="-2667000"/>
            <a:ext cx="6858002" cy="12192000"/>
          </a:xfrm>
          <a:noFill/>
        </p:spPr>
      </p:pic>
      <p:sp>
        <p:nvSpPr>
          <p:cNvPr id="5" name="Tijdelijke aanduiding voor dianummer 4" hidden="1">
            <a:extLst>
              <a:ext uri="{FF2B5EF4-FFF2-40B4-BE49-F238E27FC236}">
                <a16:creationId xmlns:a16="http://schemas.microsoft.com/office/drawing/2014/main" id="{C9614807-7581-42AA-B55E-CFAB3B45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9AA2FC48-BCFE-4310-BE43-51E56148A879}" type="slidenum">
              <a:rPr lang="nl-NL" smtClean="0"/>
              <a:pPr>
                <a:spcAft>
                  <a:spcPts val="600"/>
                </a:spcAft>
              </a:pPr>
              <a:t>4</a:t>
            </a:fld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91B1086-7A32-4CB1-B525-50C20BB0538A}"/>
              </a:ext>
            </a:extLst>
          </p:cNvPr>
          <p:cNvSpPr txBox="1"/>
          <p:nvPr/>
        </p:nvSpPr>
        <p:spPr>
          <a:xfrm>
            <a:off x="1669631" y="2365539"/>
            <a:ext cx="8895184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3600" b="1"/>
              <a:t>Concrete voorbeelden van praktische verbindingen tussen laaggeletterdheid en het sociaal domein.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05ED67B-4F00-4C1F-8102-8A102130C96F}"/>
              </a:ext>
            </a:extLst>
          </p:cNvPr>
          <p:cNvSpPr txBox="1"/>
          <p:nvPr/>
        </p:nvSpPr>
        <p:spPr>
          <a:xfrm>
            <a:off x="609600" y="945501"/>
            <a:ext cx="353941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Een cursus "koken binnen budget"  of empowerment bij bestaande initiatieven.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582A925-80B8-409C-8533-EFD61976080A}"/>
              </a:ext>
            </a:extLst>
          </p:cNvPr>
          <p:cNvSpPr txBox="1"/>
          <p:nvPr/>
        </p:nvSpPr>
        <p:spPr>
          <a:xfrm>
            <a:off x="4214454" y="1362939"/>
            <a:ext cx="2601196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Laaggeletterdheid als verplicht thema/kopje in elk beleidsplan in het Sociaal Domein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958598F5-96A8-43C9-A55C-62A332578E55}"/>
              </a:ext>
            </a:extLst>
          </p:cNvPr>
          <p:cNvSpPr txBox="1"/>
          <p:nvPr/>
        </p:nvSpPr>
        <p:spPr>
          <a:xfrm>
            <a:off x="7097486" y="945501"/>
            <a:ext cx="465908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Een ambtenaar die een maatje heeft gezocht in het Sociaal Domein en zo het aantal uren verhoogt.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E8F00B9-9533-4E7D-B8FE-5548D6EB5A92}"/>
              </a:ext>
            </a:extLst>
          </p:cNvPr>
          <p:cNvSpPr txBox="1"/>
          <p:nvPr/>
        </p:nvSpPr>
        <p:spPr>
          <a:xfrm>
            <a:off x="8111412" y="5092950"/>
            <a:ext cx="364516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Inzet van contextgerichte vragen bij het Sociaal Wijkteam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165EA5C-C8AA-418A-8FE7-32E8049E9A7C}"/>
              </a:ext>
            </a:extLst>
          </p:cNvPr>
          <p:cNvSpPr txBox="1"/>
          <p:nvPr/>
        </p:nvSpPr>
        <p:spPr>
          <a:xfrm>
            <a:off x="3767137" y="4301605"/>
            <a:ext cx="397484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Aanbod en screenen voor ouders van VVE-kinderen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689CCDD-F820-4A9B-9833-5959552CB995}"/>
              </a:ext>
            </a:extLst>
          </p:cNvPr>
          <p:cNvSpPr txBox="1"/>
          <p:nvPr/>
        </p:nvSpPr>
        <p:spPr>
          <a:xfrm>
            <a:off x="412124" y="5164877"/>
            <a:ext cx="3308319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600" b="1"/>
              <a:t>Screenen bij de sociale dienst opgevolgd met passend aanbod (sollicitatiecursus, etc.)</a:t>
            </a:r>
          </a:p>
        </p:txBody>
      </p:sp>
    </p:spTree>
    <p:extLst>
      <p:ext uri="{BB962C8B-B14F-4D97-AF65-F5344CB8AC3E}">
        <p14:creationId xmlns:p14="http://schemas.microsoft.com/office/powerpoint/2010/main" val="218733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8D419-3E11-38A3-E9AD-031F0096E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Van uitvoering naar borging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533A5E-0847-A6BF-B12F-31F1CE3A28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85750" indent="-285750">
              <a:buChar char="•"/>
            </a:pPr>
            <a:r>
              <a:rPr lang="nl-NL"/>
              <a:t>Wel een plan voor de hele aanpak, maar "eet de olifant in stukjes".</a:t>
            </a:r>
            <a:br>
              <a:rPr lang="nl-NL"/>
            </a:br>
            <a:endParaRPr lang="nl-NL"/>
          </a:p>
          <a:p>
            <a:pPr marL="285750" indent="-285750">
              <a:buChar char="•"/>
            </a:pPr>
            <a:r>
              <a:rPr lang="nl-NL"/>
              <a:t>Zorg dat het vliegwiel draaiende blijft.... anders blijf je steeds opnieuw opstarten.</a:t>
            </a:r>
            <a:br>
              <a:rPr lang="nl-NL"/>
            </a:br>
            <a:endParaRPr lang="nl-NL"/>
          </a:p>
          <a:p>
            <a:pPr marL="285750" indent="-285750">
              <a:buChar char="•"/>
            </a:pPr>
            <a:r>
              <a:rPr lang="nl-NL"/>
              <a:t>Van beleid naar uitvoering of van uitvoering naar beleid: alles is goed!</a:t>
            </a:r>
          </a:p>
          <a:p>
            <a:endParaRPr lang="nl-NL"/>
          </a:p>
        </p:txBody>
      </p:sp>
      <p:pic>
        <p:nvPicPr>
          <p:cNvPr id="7" name="Afbeelding 7">
            <a:extLst>
              <a:ext uri="{FF2B5EF4-FFF2-40B4-BE49-F238E27FC236}">
                <a16:creationId xmlns:a16="http://schemas.microsoft.com/office/drawing/2014/main" id="{A04072ED-4AB4-9204-B455-720C01E65C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514" t="1858" r="1297" b="1824"/>
          <a:stretch/>
        </p:blipFill>
        <p:spPr>
          <a:xfrm>
            <a:off x="6467428" y="2048400"/>
            <a:ext cx="5038138" cy="3552634"/>
          </a:xfrm>
        </p:spPr>
      </p:pic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B09954-D0EC-A0A1-3491-CE851706C9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23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0FE8807-E533-410B-95BC-E4409896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256" y="566190"/>
            <a:ext cx="11031843" cy="1198318"/>
          </a:xfrm>
        </p:spPr>
        <p:txBody>
          <a:bodyPr/>
          <a:lstStyle/>
          <a:p>
            <a:r>
              <a:rPr lang="en-US"/>
              <a:t>Meer </a:t>
            </a:r>
            <a:r>
              <a:rPr lang="en-US" err="1"/>
              <a:t>informatie</a:t>
            </a:r>
            <a:r>
              <a:rPr lang="en-US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454F33-AEDD-4522-A2F0-8643AE3F0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2048400"/>
            <a:ext cx="5346221" cy="3848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sz="1600"/>
              <a:t>Neem contact op met kennisdomein Integrale aanpak</a:t>
            </a:r>
          </a:p>
          <a:p>
            <a:pPr>
              <a:spcAft>
                <a:spcPts val="600"/>
              </a:spcAft>
            </a:pPr>
            <a:endParaRPr lang="nl-NL" sz="1600"/>
          </a:p>
          <a:p>
            <a:pPr>
              <a:spcAft>
                <a:spcPts val="600"/>
              </a:spcAft>
            </a:pPr>
            <a:r>
              <a:rPr lang="nl-NL" sz="1600" b="1"/>
              <a:t>Marieke Vellinga</a:t>
            </a:r>
          </a:p>
          <a:p>
            <a:pPr>
              <a:spcAft>
                <a:spcPts val="600"/>
              </a:spcAft>
            </a:pPr>
            <a:r>
              <a:rPr lang="nl-NL" sz="1600" b="1"/>
              <a:t>mariekevellinga@lezenenschrijven.nl</a:t>
            </a:r>
          </a:p>
          <a:p>
            <a:pPr>
              <a:spcAft>
                <a:spcPts val="600"/>
              </a:spcAft>
            </a:pPr>
            <a:endParaRPr lang="nl-NL" sz="1600"/>
          </a:p>
          <a:p>
            <a:pPr>
              <a:spcAft>
                <a:spcPts val="600"/>
              </a:spcAft>
            </a:pPr>
            <a:r>
              <a:rPr lang="nl-NL" sz="1600"/>
              <a:t>Of neem contact op met je </a:t>
            </a:r>
            <a:r>
              <a:rPr lang="nl-NL" sz="1600" b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regionale adviseur </a:t>
            </a:r>
            <a:r>
              <a:rPr lang="nl-NL" sz="1600"/>
              <a:t>aanpak laaggeletterdheid.</a:t>
            </a:r>
          </a:p>
          <a:p>
            <a:pPr>
              <a:spcAft>
                <a:spcPts val="600"/>
              </a:spcAft>
            </a:pPr>
            <a:endParaRPr lang="nl-NL"/>
          </a:p>
          <a:p>
            <a:pPr>
              <a:spcAft>
                <a:spcPts val="600"/>
              </a:spcAft>
            </a:pPr>
            <a:endParaRPr lang="nl-NL"/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A548B624-A1CD-4EA3-B86A-C3AFFEFB93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282" y="2094817"/>
            <a:ext cx="5346000" cy="3755565"/>
          </a:xfrm>
          <a:noFill/>
        </p:spPr>
      </p:pic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55475C-9B44-4D3C-B839-437092FB78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9908" y="6229350"/>
            <a:ext cx="765968" cy="302419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9AA2FC48-BCFE-4310-BE43-51E56148A879}" type="slidenum">
              <a:rPr lang="nl-NL" smtClean="0"/>
              <a:pPr>
                <a:spcAft>
                  <a:spcPts val="600"/>
                </a:spcAft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7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F6047D-CC50-4A31-8F8D-5FA056FF7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Laaggeletterdheid in het sociaal domein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C557A48-643F-45FD-80D1-1B47A8D8B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t>7</a:t>
            </a:fld>
            <a:endParaRPr lang="nl-NL"/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7" name="Overzichtzoom 6">
                <a:extLst>
                  <a:ext uri="{FF2B5EF4-FFF2-40B4-BE49-F238E27FC236}">
                    <a16:creationId xmlns:a16="http://schemas.microsoft.com/office/drawing/2014/main" id="{F19E5252-2B93-49C9-AC3C-B762075894A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18897557"/>
                  </p:ext>
                </p:extLst>
              </p:nvPr>
            </p:nvGraphicFramePr>
            <p:xfrm>
              <a:off x="571499" y="1228809"/>
              <a:ext cx="10911373" cy="5302960"/>
            </p:xfrm>
            <a:graphic>
              <a:graphicData uri="http://schemas.microsoft.com/office/powerpoint/2016/summaryzoom">
                <psuz:summaryZm>
                  <psuz:summaryZmObj sectionId="{73CF4433-4093-45B6-80A3-6D7CDD4A9018}">
                    <psuz:zmPr id="{B4AF5348-F3CB-4B0F-81A1-5E02C3D442B0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1133774" y="185603"/>
                          <a:ext cx="4242368" cy="238633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3AE588D4-F05A-4926-9500-EA74046CCD73}">
                    <psuz:zmPr id="{24412F52-21DA-455A-BEA2-3C7619AE9A51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5535231" y="185603"/>
                          <a:ext cx="4242368" cy="238633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068F77B8-59F5-4ACC-9C02-7C9D49E4BFA6}">
                    <psuz:zmPr id="{91074F4C-2257-4B30-B9C8-87BD956F7A28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1133774" y="2731024"/>
                          <a:ext cx="4242368" cy="238633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3F6E8064-E2E6-463E-AB55-4B46D4F5F567}">
                    <psuz:zmPr id="{4E58D812-1486-4312-8BD6-A32769206607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5535231" y="2731024"/>
                          <a:ext cx="4242368" cy="238633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7" name="Overzichtzoom 6">
                <a:extLst>
                  <a:ext uri="{FF2B5EF4-FFF2-40B4-BE49-F238E27FC236}">
                    <a16:creationId xmlns:a16="http://schemas.microsoft.com/office/drawing/2014/main" id="{F19E5252-2B93-49C9-AC3C-B762075894A9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571499" y="1228809"/>
                <a:ext cx="10911373" cy="5302960"/>
                <a:chOff x="571499" y="1228809"/>
                <a:chExt cx="10911373" cy="5302960"/>
              </a:xfrm>
            </p:grpSpPr>
            <p:pic>
              <p:nvPicPr>
                <p:cNvPr id="3" name="Afbeelding 3">
                  <a:hlinkClick r:id="rId6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705273" y="1414412"/>
                  <a:ext cx="4242368" cy="238633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4" name="Afbeelding 4">
                  <a:hlinkClick r:id="rId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06730" y="1414412"/>
                  <a:ext cx="4242368" cy="238633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6" name="Afbeelding 6">
                  <a:hlinkClick r:id="rId8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05273" y="3959833"/>
                  <a:ext cx="4242368" cy="238633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Afbeelding 8">
                  <a:hlinkClick r:id="rId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106730" y="3959833"/>
                  <a:ext cx="4242368" cy="238633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148050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D890B866-90F9-4D3E-B108-0DA3AA0E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/>
              <a:t>Werk en participatie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E62ABA1-F07C-40FD-B917-37CDB4B353C0}"/>
              </a:ext>
            </a:extLst>
          </p:cNvPr>
          <p:cNvSpPr txBox="1"/>
          <p:nvPr/>
        </p:nvSpPr>
        <p:spPr>
          <a:xfrm>
            <a:off x="593722" y="1720840"/>
            <a:ext cx="466252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57% van de laaggeletterden werkt. Zij oefenen beroepen uit met een lage beroepsstatus.</a:t>
            </a:r>
          </a:p>
          <a:p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Denk aan schoonmakers (40%), hulpkrachten in de bouw en industrie (37%), productiemedewerkers (37%), hulpkrachten in de landbouw (34%).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Het vinden en behouden van een baan is moeilijker voor laaggeletterden.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25% van de langdurig werklozen is laaggeletterd.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Taalproblemen zijn de oorzaak van één op de tien zware ongelukken in de procesindustrie.</a:t>
            </a:r>
          </a:p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D51093F-2B16-4018-93D3-B2F77FED7F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6881" t="6169" r="5825" b="4761"/>
          <a:stretch/>
        </p:blipFill>
        <p:spPr>
          <a:xfrm>
            <a:off x="5365435" y="0"/>
            <a:ext cx="6826565" cy="686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5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5205769-51DA-4C70-B719-27964B6B84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989" t="1451" r="1816" b="1587"/>
          <a:stretch/>
        </p:blipFill>
        <p:spPr>
          <a:xfrm>
            <a:off x="5365435" y="0"/>
            <a:ext cx="6826565" cy="6858000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B0012958-E629-486C-BF17-84BF5DD9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/>
              <a:t>Gezondheid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3923D3-934A-490F-B57B-37C2F49B62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2FC48-BCFE-4310-BE43-51E56148A879}" type="slidenum">
              <a:rPr lang="nl-NL" smtClean="0"/>
              <a:t>9</a:t>
            </a:fld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2B6BD54-4B93-4E0C-AC6E-DE6146B2F8CC}"/>
              </a:ext>
            </a:extLst>
          </p:cNvPr>
          <p:cNvSpPr txBox="1"/>
          <p:nvPr/>
        </p:nvSpPr>
        <p:spPr>
          <a:xfrm>
            <a:off x="510073" y="1598645"/>
            <a:ext cx="41490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>
                <a:latin typeface="+mn-lt"/>
              </a:rPr>
              <a:t>Alle laaggeletterden hebben beperkte gezondheidsvaardigheden.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>
                <a:latin typeface="+mn-lt"/>
              </a:rPr>
              <a:t>Zij hebben moeite met het maken van keuzes over hun gezondheid en maken daardoor meer gebruik van zorg.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>
                <a:latin typeface="+mn-lt"/>
              </a:rPr>
              <a:t>40% van de laaggeletterden omschrijft hun gezondheid als matig tot slecht. 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57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SLSKleur">
      <a:dk1>
        <a:sysClr val="windowText" lastClr="000000"/>
      </a:dk1>
      <a:lt1>
        <a:sysClr val="window" lastClr="FFFFFF"/>
      </a:lt1>
      <a:dk2>
        <a:srgbClr val="AD9150"/>
      </a:dk2>
      <a:lt2>
        <a:srgbClr val="F4F0E6"/>
      </a:lt2>
      <a:accent1>
        <a:srgbClr val="AD9150"/>
      </a:accent1>
      <a:accent2>
        <a:srgbClr val="000000"/>
      </a:accent2>
      <a:accent3>
        <a:srgbClr val="EEB7BE"/>
      </a:accent3>
      <a:accent4>
        <a:srgbClr val="D39FA5"/>
      </a:accent4>
      <a:accent5>
        <a:srgbClr val="BA888C"/>
      </a:accent5>
      <a:accent6>
        <a:srgbClr val="9F7173"/>
      </a:accent6>
      <a:hlink>
        <a:srgbClr val="000000"/>
      </a:hlink>
      <a:folHlink>
        <a:srgbClr val="000000"/>
      </a:folHlink>
    </a:clrScheme>
    <a:fontScheme name="SLShelvetica">
      <a:majorFont>
        <a:latin typeface="HelveticaNeueLT Pro 55 Roman"/>
        <a:ea typeface=""/>
        <a:cs typeface=""/>
      </a:majorFont>
      <a:minorFont>
        <a:latin typeface="HelveticaNeueLT Pro 55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S_Presentatie.potx" id="{3192C9E0-8C6D-4848-86B9-02E04D608959}" vid="{49A814BA-2DE3-4B96-AC48-8A7370478A50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F8531ADB263B409B273522F45917E3" ma:contentTypeVersion="12" ma:contentTypeDescription="Een nieuw document maken." ma:contentTypeScope="" ma:versionID="81e8943f3dbac3b2a9a54a6e9847f0dd">
  <xsd:schema xmlns:xsd="http://www.w3.org/2001/XMLSchema" xmlns:xs="http://www.w3.org/2001/XMLSchema" xmlns:p="http://schemas.microsoft.com/office/2006/metadata/properties" xmlns:ns2="9bc7d202-6f53-4a67-8dc2-399e385c3dd6" xmlns:ns3="f12ae37c-4662-4842-8526-65f46ce5193b" targetNamespace="http://schemas.microsoft.com/office/2006/metadata/properties" ma:root="true" ma:fieldsID="3e5711d2d2198a77844d22d961c2d1f7" ns2:_="" ns3:_="">
    <xsd:import namespace="9bc7d202-6f53-4a67-8dc2-399e385c3dd6"/>
    <xsd:import namespace="f12ae37c-4662-4842-8526-65f46ce519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c7d202-6f53-4a67-8dc2-399e385c3d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2ae37c-4662-4842-8526-65f46ce5193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F282DC-AE3E-4EF9-9878-EE961AA7DF2B}">
  <ds:schemaRefs>
    <ds:schemaRef ds:uri="9bc7d202-6f53-4a67-8dc2-399e385c3dd6"/>
    <ds:schemaRef ds:uri="f12ae37c-4662-4842-8526-65f46ce5193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902C9D-6B60-4C75-8DB4-E7959F983D40}">
  <ds:schemaRefs>
    <ds:schemaRef ds:uri="9bc7d202-6f53-4a67-8dc2-399e385c3dd6"/>
    <ds:schemaRef ds:uri="f12ae37c-4662-4842-8526-65f46ce519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9D541A4-A063-41D0-8A9E-5483750513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Office PowerPoint</Application>
  <PresentationFormat>Breedbeeld</PresentationFormat>
  <Paragraphs>76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HelveticaNeueLT Pro 55 Roman</vt:lpstr>
      <vt:lpstr>Kantoorthema</vt:lpstr>
      <vt:lpstr>Laaggeletterdheid…</vt:lpstr>
      <vt:lpstr>PowerPoint-presentatie</vt:lpstr>
      <vt:lpstr>Waarom een integrale aanpak?</vt:lpstr>
      <vt:lpstr>PowerPoint-presentatie</vt:lpstr>
      <vt:lpstr>Van uitvoering naar borging</vt:lpstr>
      <vt:lpstr>Meer informatie?</vt:lpstr>
      <vt:lpstr>Laaggeletterdheid in het sociaal domein</vt:lpstr>
      <vt:lpstr>Werk en participatie</vt:lpstr>
      <vt:lpstr>Gezondheid</vt:lpstr>
      <vt:lpstr>Armoede en Schulden</vt:lpstr>
      <vt:lpstr>Gezin en Preventie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Laaggeletterdheid in Maasgouw</dc:title>
  <dc:creator>Aleida Berghorst</dc:creator>
  <cp:lastModifiedBy>Lidwien Fokkinga</cp:lastModifiedBy>
  <cp:revision>2</cp:revision>
  <dcterms:created xsi:type="dcterms:W3CDTF">2020-11-16T15:39:59Z</dcterms:created>
  <dcterms:modified xsi:type="dcterms:W3CDTF">2022-06-08T14:36:58Z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0x010100BFF8531ADB263B409B273522F45917E3</vt:lpwstr>
  </property>
</Properties>
</file>