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6" r:id="rId6"/>
  </p:sldMasterIdLst>
  <p:notesMasterIdLst>
    <p:notesMasterId r:id="rId24"/>
  </p:notesMasterIdLst>
  <p:sldIdLst>
    <p:sldId id="257" r:id="rId7"/>
    <p:sldId id="1165" r:id="rId8"/>
    <p:sldId id="1167" r:id="rId9"/>
    <p:sldId id="258" r:id="rId10"/>
    <p:sldId id="336" r:id="rId11"/>
    <p:sldId id="1166" r:id="rId12"/>
    <p:sldId id="1169" r:id="rId13"/>
    <p:sldId id="1168" r:id="rId14"/>
    <p:sldId id="519" r:id="rId15"/>
    <p:sldId id="696" r:id="rId16"/>
    <p:sldId id="697" r:id="rId17"/>
    <p:sldId id="922" r:id="rId18"/>
    <p:sldId id="332" r:id="rId19"/>
    <p:sldId id="1171" r:id="rId20"/>
    <p:sldId id="951" r:id="rId21"/>
    <p:sldId id="716" r:id="rId22"/>
    <p:sldId id="885"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C56375-2741-1B05-30F2-1044F5B2D10E}" name="Lidwien Fokkinga" initials="LF" userId="S::lidwienfokkinga@lezenenschrijven.nl::cb52c02c-7cc1-443e-8769-92d62f6cc9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678" autoAdjust="0"/>
  </p:normalViewPr>
  <p:slideViewPr>
    <p:cSldViewPr snapToGrid="0">
      <p:cViewPr varScale="1">
        <p:scale>
          <a:sx n="119" d="100"/>
          <a:sy n="119" d="100"/>
        </p:scale>
        <p:origin x="183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800" cap="none"/>
              <a:t>Totale kosten </a:t>
            </a:r>
          </a:p>
          <a:p>
            <a:pPr>
              <a:defRPr/>
            </a:pPr>
            <a:r>
              <a:rPr lang="en-US" sz="1800" cap="none"/>
              <a:t>Laaggeletterdheid: </a:t>
            </a:r>
          </a:p>
          <a:p>
            <a:pPr>
              <a:defRPr/>
            </a:pPr>
            <a:r>
              <a:rPr lang="en-US" sz="1800" cap="none"/>
              <a:t>€ 1,13 miljard per jaar</a:t>
            </a:r>
          </a:p>
        </c:rich>
      </c:tx>
      <c:layout>
        <c:manualLayout>
          <c:xMode val="edge"/>
          <c:yMode val="edge"/>
          <c:x val="0.7804646767058484"/>
          <c:y val="0.82292675558059847"/>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Blad1!$B$1</c:f>
              <c:strCache>
                <c:ptCount val="1"/>
                <c:pt idx="0">
                  <c:v>Verkoop</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3E8-45F3-BDB1-80C4C193AB8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3E8-45F3-BDB1-80C4C193AB8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3E8-45F3-BDB1-80C4C193AB8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3E8-45F3-BDB1-80C4C193AB8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3E8-45F3-BDB1-80C4C193AB89}"/>
              </c:ext>
            </c:extLst>
          </c:dPt>
          <c:dLbls>
            <c:dLbl>
              <c:idx val="0"/>
              <c:layout>
                <c:manualLayout>
                  <c:x val="2.0774781068065708E-2"/>
                  <c:y val="-1.634657015779366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13015216199243895"/>
                      <c:h val="0.19154145579519347"/>
                    </c:manualLayout>
                  </c15:layout>
                </c:ext>
                <c:ext xmlns:c16="http://schemas.microsoft.com/office/drawing/2014/chart" uri="{C3380CC4-5D6E-409C-BE32-E72D297353CC}">
                  <c16:uniqueId val="{00000002-93E8-45F3-BDB1-80C4C193AB89}"/>
                </c:ext>
              </c:extLst>
            </c:dLbl>
            <c:dLbl>
              <c:idx val="1"/>
              <c:layout>
                <c:manualLayout>
                  <c:x val="0.13676477507786358"/>
                  <c:y val="-0.27554136050165834"/>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3886645830656442"/>
                      <c:h val="0.24841450201877277"/>
                    </c:manualLayout>
                  </c15:layout>
                </c:ext>
                <c:ext xmlns:c16="http://schemas.microsoft.com/office/drawing/2014/chart" uri="{C3380CC4-5D6E-409C-BE32-E72D297353CC}">
                  <c16:uniqueId val="{00000001-93E8-45F3-BDB1-80C4C193AB89}"/>
                </c:ext>
              </c:extLst>
            </c:dLbl>
            <c:dLbl>
              <c:idx val="2"/>
              <c:layout>
                <c:manualLayout>
                  <c:x val="-5.1287033836498241E-2"/>
                  <c:y val="-7.2564162587343786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276169130009103"/>
                      <c:h val="0.19073311802518647"/>
                    </c:manualLayout>
                  </c15:layout>
                </c:ext>
                <c:ext xmlns:c16="http://schemas.microsoft.com/office/drawing/2014/chart" uri="{C3380CC4-5D6E-409C-BE32-E72D297353CC}">
                  <c16:uniqueId val="{00000005-93E8-45F3-BDB1-80C4C193AB89}"/>
                </c:ext>
              </c:extLst>
            </c:dLbl>
            <c:dLbl>
              <c:idx val="3"/>
              <c:layout>
                <c:manualLayout>
                  <c:x val="-5.4684663815740657E-2"/>
                  <c:y val="3.733621423643983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5673201265935458"/>
                      <c:h val="0.17211762765621078"/>
                    </c:manualLayout>
                  </c15:layout>
                </c:ext>
                <c:ext xmlns:c16="http://schemas.microsoft.com/office/drawing/2014/chart" uri="{C3380CC4-5D6E-409C-BE32-E72D297353CC}">
                  <c16:uniqueId val="{00000004-93E8-45F3-BDB1-80C4C193AB89}"/>
                </c:ext>
              </c:extLst>
            </c:dLbl>
            <c:dLbl>
              <c:idx val="4"/>
              <c:layout>
                <c:manualLayout>
                  <c:x val="2.1362535719521E-2"/>
                  <c:y val="-4.741464495907557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5"/>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7697029692219427"/>
                      <c:h val="0.18101773495553311"/>
                    </c:manualLayout>
                  </c15:layout>
                </c:ext>
                <c:ext xmlns:c16="http://schemas.microsoft.com/office/drawing/2014/chart" uri="{C3380CC4-5D6E-409C-BE32-E72D297353CC}">
                  <c16:uniqueId val="{00000003-93E8-45F3-BDB1-80C4C193AB8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Meer armoede: € 95 miljoen</c:v>
                </c:pt>
                <c:pt idx="1">
                  <c:v>Inkomensverlies laaggeletterden: € 572 miljoen</c:v>
                </c:pt>
                <c:pt idx="2">
                  <c:v>Gemiste belastinginkomsten: € 80 miljoen </c:v>
                </c:pt>
                <c:pt idx="3">
                  <c:v>Hogere kosten gezondheidszorg: € 257 miljoen</c:v>
                </c:pt>
                <c:pt idx="4">
                  <c:v>Groter beroep op sociale zekerheid: € 117 miljoen</c:v>
                </c:pt>
              </c:strCache>
            </c:strRef>
          </c:cat>
          <c:val>
            <c:numRef>
              <c:f>Blad1!$B$2:$B$6</c:f>
              <c:numCache>
                <c:formatCode>General</c:formatCode>
                <c:ptCount val="5"/>
                <c:pt idx="0">
                  <c:v>9</c:v>
                </c:pt>
                <c:pt idx="1">
                  <c:v>51</c:v>
                </c:pt>
                <c:pt idx="2">
                  <c:v>7</c:v>
                </c:pt>
                <c:pt idx="3">
                  <c:v>23</c:v>
                </c:pt>
                <c:pt idx="4">
                  <c:v>10</c:v>
                </c:pt>
              </c:numCache>
            </c:numRef>
          </c:val>
          <c:extLst>
            <c:ext xmlns:c16="http://schemas.microsoft.com/office/drawing/2014/chart" uri="{C3380CC4-5D6E-409C-BE32-E72D297353CC}">
              <c16:uniqueId val="{00000000-93E8-45F3-BDB1-80C4C193AB8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5C1B6-3BD4-418E-A09F-701FBB990E3E}" type="datetimeFigureOut">
              <a:rPr lang="nl-NL" smtClean="0"/>
              <a:t>6-5-2025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97A7D-9DAB-4F3F-8CB8-14ED6087766B}" type="slidenum">
              <a:rPr lang="nl-NL" smtClean="0"/>
              <a:t>‹#›</a:t>
            </a:fld>
            <a:endParaRPr lang="nl-NL"/>
          </a:p>
        </p:txBody>
      </p:sp>
    </p:spTree>
    <p:extLst>
      <p:ext uri="{BB962C8B-B14F-4D97-AF65-F5344CB8AC3E}">
        <p14:creationId xmlns:p14="http://schemas.microsoft.com/office/powerpoint/2010/main" val="335503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Vul aan</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1</a:t>
            </a:fld>
            <a:endParaRPr lang="nl-NL"/>
          </a:p>
        </p:txBody>
      </p:sp>
    </p:spTree>
    <p:extLst>
      <p:ext uri="{BB962C8B-B14F-4D97-AF65-F5344CB8AC3E}">
        <p14:creationId xmlns:p14="http://schemas.microsoft.com/office/powerpoint/2010/main" val="409485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Algemeen</a:t>
            </a:r>
          </a:p>
          <a:p>
            <a:endParaRPr lang="nl-NL"/>
          </a:p>
          <a:p>
            <a:r>
              <a:rPr lang="nl-NL"/>
              <a:t>Stel de vraag.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23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Definitie autochtoon CBS: Persoon van wie de beide ouders in Nederland zijn geboren, ongeacht het land waar men zelf is geboren. Allochtonen zijn laaggeletterd, als ze zowel problemen hebben met hun moedertaal als het Nederlands; als allochtonen geen lees- en schrijfproblemen hebben met hun moedertaal, maar het Nederlands nog onvoldoende beheersen, spreken we </a:t>
            </a:r>
            <a:r>
              <a:rPr lang="nl-NL" u="sng" dirty="0"/>
              <a:t>niet</a:t>
            </a:r>
            <a:r>
              <a:rPr lang="nl-NL" dirty="0"/>
              <a:t> van laaggeletterdheid, maar van taalproblemen die te maken hebben met het leren van een vreemde taal. </a:t>
            </a:r>
          </a:p>
          <a:p>
            <a:r>
              <a:rPr lang="nl-NL" dirty="0"/>
              <a:t> </a:t>
            </a:r>
          </a:p>
          <a:p>
            <a:r>
              <a:rPr lang="nl-NL" dirty="0"/>
              <a:t>Zeg er bij dat het aantal om een schatting door middel van onderzoek gaat. Wetenschappelijk onderzoek heeft een profiel van laaggeletterden gemaakt. Dit profiel is vergeleken met gelijke factoren van inwoners per gemeente.</a:t>
            </a:r>
          </a:p>
          <a:p>
            <a:r>
              <a:rPr lang="nl-NL" dirty="0"/>
              <a:t>Stel vervolgens de volgende vraag.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32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Klik op de afbeelding, dan start het filmpje. </a:t>
            </a:r>
          </a:p>
          <a:p>
            <a:r>
              <a:rPr lang="nl-NL" dirty="0"/>
              <a:t>Link naar het filmpje: https://youtu.be/hwUgcW7JPpE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1FDB1-1B1F-45D2-8681-CF3A0B8A6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87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brieven van bijvoorbeeld overheidsinstanties zijn op niveau 3F, een niveau dat slechts een klein deel van de Nederlanders volledig beheerst. Een grote slag is dan ook te slaan door het vereenvoudigen van de communicatie. Dat betekent niet dat je in Jip en Janneke taal moet gaan schrijven en praten. Een duidelijke communicatie is voor iedereen prettig. Er zijn diverse bureaus die hiervoor workshops en begeleiding aanbieden. Een eerste tip: vermeld altijd duidelijk een telefoonnummer op je brieven en zorg dat mensen kunnen bellen met vragen.</a:t>
            </a:r>
          </a:p>
          <a:p>
            <a:endParaRPr lang="nl-NL" dirty="0"/>
          </a:p>
          <a:p>
            <a:r>
              <a:rPr lang="nl-NL" dirty="0"/>
              <a:t>Kijk eens kritisch naar je eigen dienstverlening. Is deze ook toegankelijk voor laaggeletterden? Kunnen zij de weg vinden naar je kantoor? Zijn instructies voor hen duidelijk en haalbaar? Waar kunnen ze terecht met vragen? Stichting Lezen en Schrijven kan hierin adviseren.</a:t>
            </a:r>
          </a:p>
          <a:p>
            <a:endParaRPr lang="nl-NL" dirty="0"/>
          </a:p>
          <a:p>
            <a:r>
              <a:rPr lang="nl-NL" dirty="0"/>
              <a:t>Veel laaggeletterden zijn meester in het verbergen dat ze laaggeletterd zijn. Maar er zijn signalen waar je op kan letten. En als je weet dat iemand laaggeletterd bent, kan je daar rekening mee houden en hen beter helpen. Volg een workshop in het herkennen van laaggeletterdheid. Neem contact op met Stichting Lezen en Schrijven of het lokale </a:t>
            </a:r>
            <a:r>
              <a:rPr lang="nl-NL" dirty="0" err="1"/>
              <a:t>taalhuis</a:t>
            </a:r>
            <a:r>
              <a:rPr lang="nl-NL" dirty="0"/>
              <a:t> voor meer informatie.</a:t>
            </a:r>
          </a:p>
          <a:p>
            <a:endParaRPr lang="nl-NL" dirty="0"/>
          </a:p>
          <a:p>
            <a:r>
              <a:rPr lang="nl-NL" dirty="0"/>
              <a:t>Weet of vermoed je van iemand dat hij of zij laaggeletterd is? Maak het bespreekbaar! Er is namelijk allerlei aanbod. Zowel taal- en rekenlessen als oefengroepen en taalmaatjes. Vaak is het aanbod gratis. De boodschap van www.ikwilleren.nl is dat we allemaal nog wel wat te leren hebben. Via deze website kan je aangeven wat je nog zou willen leren, zonder dat je hoeft te benoemen dat je vermoed dat iemand laaggeletterd is.</a:t>
            </a:r>
          </a:p>
          <a:p>
            <a:endParaRPr lang="nl-NL" dirty="0"/>
          </a:p>
          <a:p>
            <a:r>
              <a:rPr lang="nl-NL" dirty="0"/>
              <a:t>Vaak is er lokaal al een netwerk actief in de aanpak van laaggeletterdheid. Door je hierbij aan te sluiten kunnen inspanningen worden afgestemd voor een maximaal resultaat. Informeer bij je lokale </a:t>
            </a:r>
            <a:r>
              <a:rPr lang="nl-NL" dirty="0" err="1"/>
              <a:t>taalhuis</a:t>
            </a:r>
            <a:r>
              <a:rPr lang="nl-NL" dirty="0"/>
              <a:t> of er een netwerk of </a:t>
            </a:r>
            <a:r>
              <a:rPr lang="nl-NL" dirty="0" err="1"/>
              <a:t>taalpact</a:t>
            </a:r>
            <a:r>
              <a:rPr lang="nl-NL" dirty="0"/>
              <a:t> is waarbij je kan aansluiten.</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14</a:t>
            </a:fld>
            <a:endParaRPr lang="nl-NL"/>
          </a:p>
        </p:txBody>
      </p:sp>
    </p:spTree>
    <p:extLst>
      <p:ext uri="{BB962C8B-B14F-4D97-AF65-F5344CB8AC3E}">
        <p14:creationId xmlns:p14="http://schemas.microsoft.com/office/powerpoint/2010/main" val="96279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Er is </a:t>
            </a:r>
            <a:r>
              <a:rPr lang="en-US" dirty="0" err="1"/>
              <a:t>allerlei</a:t>
            </a:r>
            <a:r>
              <a:rPr lang="en-US" dirty="0"/>
              <a:t> </a:t>
            </a:r>
            <a:r>
              <a:rPr lang="en-US" dirty="0" err="1"/>
              <a:t>aanbod</a:t>
            </a:r>
            <a:r>
              <a:rPr lang="en-US" dirty="0"/>
              <a:t> </a:t>
            </a:r>
            <a:r>
              <a:rPr lang="en-US" dirty="0" err="1"/>
              <a:t>beschikbaar</a:t>
            </a:r>
            <a:r>
              <a:rPr lang="en-US" dirty="0"/>
              <a:t> voor </a:t>
            </a:r>
            <a:r>
              <a:rPr lang="en-US" dirty="0" err="1"/>
              <a:t>volwassenen</a:t>
            </a:r>
            <a:r>
              <a:rPr lang="en-US" dirty="0"/>
              <a:t> die </a:t>
            </a:r>
            <a:r>
              <a:rPr lang="en-US" dirty="0" err="1"/>
              <a:t>willen</a:t>
            </a:r>
            <a:r>
              <a:rPr lang="en-US" dirty="0"/>
              <a:t> </a:t>
            </a:r>
            <a:r>
              <a:rPr lang="en-US" dirty="0" err="1"/>
              <a:t>blijven</a:t>
            </a:r>
            <a:r>
              <a:rPr lang="en-US" dirty="0"/>
              <a:t> </a:t>
            </a:r>
            <a:r>
              <a:rPr lang="en-US" dirty="0" err="1"/>
              <a:t>leren</a:t>
            </a:r>
            <a:r>
              <a:rPr lang="en-US" dirty="0"/>
              <a:t>, </a:t>
            </a:r>
            <a:r>
              <a:rPr lang="en-US" dirty="0" err="1"/>
              <a:t>vaak</a:t>
            </a:r>
            <a:r>
              <a:rPr lang="en-US" dirty="0"/>
              <a:t> gratis. </a:t>
            </a:r>
            <a:r>
              <a:rPr lang="en-US" dirty="0" err="1"/>
              <a:t>Denk</a:t>
            </a:r>
            <a:r>
              <a:rPr lang="en-US" dirty="0"/>
              <a:t> aan lees-, </a:t>
            </a:r>
            <a:r>
              <a:rPr lang="en-US" dirty="0" err="1"/>
              <a:t>schrijf</a:t>
            </a:r>
            <a:r>
              <a:rPr lang="en-US" dirty="0"/>
              <a:t>-, </a:t>
            </a:r>
            <a:r>
              <a:rPr lang="en-US" dirty="0" err="1"/>
              <a:t>reken</a:t>
            </a:r>
            <a:r>
              <a:rPr lang="en-US" dirty="0"/>
              <a:t>- en </a:t>
            </a:r>
            <a:r>
              <a:rPr lang="en-US" dirty="0" err="1"/>
              <a:t>computercursussen</a:t>
            </a:r>
            <a:r>
              <a:rPr lang="en-US" dirty="0"/>
              <a:t>, maar </a:t>
            </a:r>
            <a:r>
              <a:rPr lang="en-US" dirty="0" err="1"/>
              <a:t>ook</a:t>
            </a:r>
            <a:r>
              <a:rPr lang="en-US" dirty="0"/>
              <a:t> </a:t>
            </a:r>
            <a:r>
              <a:rPr lang="en-US" dirty="0" err="1"/>
              <a:t>laagdrempelig</a:t>
            </a:r>
            <a:r>
              <a:rPr lang="en-US" dirty="0"/>
              <a:t> </a:t>
            </a:r>
            <a:r>
              <a:rPr lang="en-US" dirty="0" err="1"/>
              <a:t>aanbod</a:t>
            </a:r>
            <a:r>
              <a:rPr lang="en-US" dirty="0"/>
              <a:t>. Zo </a:t>
            </a:r>
            <a:r>
              <a:rPr lang="en-US" dirty="0" err="1"/>
              <a:t>zijn</a:t>
            </a:r>
            <a:r>
              <a:rPr lang="en-US" dirty="0"/>
              <a:t> er </a:t>
            </a:r>
            <a:r>
              <a:rPr lang="en-US" dirty="0" err="1"/>
              <a:t>oefengroepen</a:t>
            </a:r>
            <a:r>
              <a:rPr lang="en-US" dirty="0"/>
              <a:t> en </a:t>
            </a:r>
            <a:r>
              <a:rPr lang="en-US" dirty="0" err="1"/>
              <a:t>taalmaatjes</a:t>
            </a:r>
            <a:r>
              <a:rPr lang="en-US" dirty="0"/>
              <a:t>, </a:t>
            </a:r>
            <a:r>
              <a:rPr lang="en-US" dirty="0" err="1"/>
              <a:t>cursussen</a:t>
            </a:r>
            <a:r>
              <a:rPr lang="en-US" dirty="0"/>
              <a:t> </a:t>
            </a:r>
            <a:r>
              <a:rPr lang="en-US" dirty="0" err="1"/>
              <a:t>thuisadministratie</a:t>
            </a:r>
            <a:r>
              <a:rPr lang="en-US" dirty="0"/>
              <a:t> in </a:t>
            </a:r>
            <a:r>
              <a:rPr lang="en-US" dirty="0" err="1"/>
              <a:t>begrijpelijke</a:t>
            </a:r>
            <a:r>
              <a:rPr lang="en-US" dirty="0"/>
              <a:t> taal, </a:t>
            </a:r>
            <a:r>
              <a:rPr lang="en-US" dirty="0" err="1"/>
              <a:t>gezondheidsvaardigheden</a:t>
            </a:r>
            <a:r>
              <a:rPr lang="en-US" dirty="0"/>
              <a:t>, </a:t>
            </a:r>
            <a:r>
              <a:rPr lang="en-US" dirty="0" err="1"/>
              <a:t>noem</a:t>
            </a:r>
            <a:r>
              <a:rPr lang="en-US" dirty="0"/>
              <a:t> maar op. Het </a:t>
            </a:r>
            <a:r>
              <a:rPr lang="en-US" dirty="0" err="1"/>
              <a:t>lokale</a:t>
            </a:r>
            <a:r>
              <a:rPr lang="en-US" dirty="0"/>
              <a:t> Taalhuis </a:t>
            </a:r>
            <a:r>
              <a:rPr lang="en-US" dirty="0" err="1"/>
              <a:t>weet</a:t>
            </a:r>
            <a:r>
              <a:rPr lang="en-US" dirty="0"/>
              <a:t> welk </a:t>
            </a:r>
            <a:r>
              <a:rPr lang="en-US" dirty="0" err="1"/>
              <a:t>lokaal</a:t>
            </a:r>
            <a:r>
              <a:rPr lang="en-US" dirty="0"/>
              <a:t> </a:t>
            </a:r>
            <a:r>
              <a:rPr lang="en-US" dirty="0" err="1"/>
              <a:t>aanbod</a:t>
            </a:r>
            <a:r>
              <a:rPr lang="en-US" dirty="0"/>
              <a:t> er is en </a:t>
            </a:r>
            <a:r>
              <a:rPr lang="en-US" dirty="0" err="1"/>
              <a:t>kan</a:t>
            </a:r>
            <a:r>
              <a:rPr lang="en-US" dirty="0"/>
              <a:t> </a:t>
            </a:r>
            <a:r>
              <a:rPr lang="en-US" dirty="0" err="1"/>
              <a:t>samen</a:t>
            </a:r>
            <a:r>
              <a:rPr lang="en-US" dirty="0"/>
              <a:t> met de </a:t>
            </a:r>
            <a:r>
              <a:rPr lang="en-US" dirty="0" err="1"/>
              <a:t>deelnemer</a:t>
            </a:r>
            <a:r>
              <a:rPr lang="en-US" dirty="0"/>
              <a:t> </a:t>
            </a:r>
            <a:r>
              <a:rPr lang="en-US" dirty="0" err="1"/>
              <a:t>kijken</a:t>
            </a:r>
            <a:r>
              <a:rPr lang="en-US" dirty="0"/>
              <a:t> wat het </a:t>
            </a:r>
            <a:r>
              <a:rPr lang="en-US" dirty="0" err="1"/>
              <a:t>beste</a:t>
            </a:r>
            <a:r>
              <a:rPr lang="en-US" dirty="0"/>
              <a:t> past.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42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 </a:t>
            </a:r>
            <a:r>
              <a:rPr lang="en-US" baseline="0" dirty="0" err="1"/>
              <a:t>aanpak</a:t>
            </a:r>
            <a:r>
              <a:rPr lang="en-US" baseline="0" dirty="0"/>
              <a:t> van </a:t>
            </a:r>
            <a:r>
              <a:rPr lang="en-US" baseline="0" dirty="0" err="1"/>
              <a:t>laaggeletterdheid</a:t>
            </a:r>
            <a:r>
              <a:rPr lang="en-US" baseline="0" dirty="0"/>
              <a:t> </a:t>
            </a:r>
            <a:r>
              <a:rPr lang="en-US" baseline="0" dirty="0" err="1"/>
              <a:t>levert</a:t>
            </a:r>
            <a:r>
              <a:rPr lang="en-US" baseline="0" dirty="0"/>
              <a:t> </a:t>
            </a:r>
            <a:r>
              <a:rPr lang="en-US" baseline="0" dirty="0" err="1"/>
              <a:t>niet</a:t>
            </a:r>
            <a:r>
              <a:rPr lang="en-US" baseline="0" dirty="0"/>
              <a:t> </a:t>
            </a:r>
            <a:r>
              <a:rPr lang="en-US" baseline="0" dirty="0" err="1"/>
              <a:t>alleen</a:t>
            </a:r>
            <a:r>
              <a:rPr lang="en-US" baseline="0" dirty="0"/>
              <a:t> voor </a:t>
            </a:r>
            <a:r>
              <a:rPr lang="en-US" baseline="0" dirty="0" err="1"/>
              <a:t>onze</a:t>
            </a:r>
            <a:r>
              <a:rPr lang="en-US" baseline="0" dirty="0"/>
              <a:t> </a:t>
            </a:r>
            <a:r>
              <a:rPr lang="en-US" baseline="0" dirty="0" err="1"/>
              <a:t>maatschappij</a:t>
            </a:r>
            <a:r>
              <a:rPr lang="en-US" baseline="0" dirty="0"/>
              <a:t> </a:t>
            </a:r>
            <a:r>
              <a:rPr lang="en-US" baseline="0" dirty="0" err="1"/>
              <a:t>veel</a:t>
            </a:r>
            <a:r>
              <a:rPr lang="en-US" baseline="0" dirty="0"/>
              <a:t> op, maar </a:t>
            </a:r>
            <a:r>
              <a:rPr lang="en-US" baseline="0" dirty="0" err="1"/>
              <a:t>zeker</a:t>
            </a:r>
            <a:r>
              <a:rPr lang="en-US" baseline="0" dirty="0"/>
              <a:t> </a:t>
            </a:r>
            <a:r>
              <a:rPr lang="en-US" baseline="0" dirty="0" err="1"/>
              <a:t>ook</a:t>
            </a:r>
            <a:r>
              <a:rPr lang="en-US" baseline="0" dirty="0"/>
              <a:t> voor de </a:t>
            </a:r>
            <a:r>
              <a:rPr lang="en-US" baseline="0" dirty="0" err="1"/>
              <a:t>laaggeletterde</a:t>
            </a:r>
            <a:r>
              <a:rPr lang="en-US" baseline="0" dirty="0"/>
              <a:t> </a:t>
            </a:r>
            <a:r>
              <a:rPr lang="en-US" baseline="0" dirty="0" err="1"/>
              <a:t>zélf</a:t>
            </a:r>
            <a:r>
              <a:rPr lang="en-US" baseline="0" dirty="0"/>
              <a:t>. Al </a:t>
            </a:r>
            <a:r>
              <a:rPr lang="en-US" baseline="0" dirty="0" err="1"/>
              <a:t>binnen</a:t>
            </a:r>
            <a:r>
              <a:rPr lang="en-US" baseline="0" dirty="0"/>
              <a:t> </a:t>
            </a:r>
            <a:r>
              <a:rPr lang="en-US" baseline="0" dirty="0" err="1"/>
              <a:t>een</a:t>
            </a:r>
            <a:r>
              <a:rPr lang="en-US" baseline="0" dirty="0"/>
              <a:t> half </a:t>
            </a:r>
            <a:r>
              <a:rPr lang="en-US" baseline="0" dirty="0" err="1"/>
              <a:t>jaar</a:t>
            </a:r>
            <a:r>
              <a:rPr lang="en-US" baseline="0" dirty="0"/>
              <a: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93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slide op het scherm laten staan bij binnenkomst van je publiek.</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84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 deze slide aan met je eigen gegevens</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3</a:t>
            </a:fld>
            <a:endParaRPr lang="nl-NL"/>
          </a:p>
        </p:txBody>
      </p:sp>
    </p:spTree>
    <p:extLst>
      <p:ext uri="{BB962C8B-B14F-4D97-AF65-F5344CB8AC3E}">
        <p14:creationId xmlns:p14="http://schemas.microsoft.com/office/powerpoint/2010/main" val="119551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het publiek. Laat mensen uit het publiek reageren. Haal associaties op, nog zonder goed of fout. </a:t>
            </a:r>
          </a:p>
          <a:p>
            <a:r>
              <a:rPr lang="nl-NL" dirty="0"/>
              <a:t>Meestal wordt er door het publiek ook analfabeet, dyslectisch, immigranten etc. geroepen. Daar kan je bij de volgende slide op in gaan.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40767-057A-4A36-AA9A-27E9F730CA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08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Laaggeletterden hebben vaak ook moeite met digitale vaardigheden. Heb je alleen moeite met digitale vaardigheden maar kan je wel lezen, schrijven en rekenen? Dan val je niet onder de definitie laaggeletterd.</a:t>
            </a:r>
          </a:p>
          <a:p>
            <a:endParaRPr lang="nl-NL" dirty="0"/>
          </a:p>
          <a:p>
            <a:r>
              <a:rPr lang="nl-NL" dirty="0"/>
              <a:t>Analfabetisme komt wel voor in Nederland. Dat zijn mensen die als analfabeet naar Nederland komen, of het zijn mensen met een zware verstandelijke beperking. De meeste mensen met een verstandelijke beperking zijn wel enigszins geletterd.</a:t>
            </a:r>
          </a:p>
          <a:p>
            <a:endParaRPr lang="nl-NL" dirty="0"/>
          </a:p>
          <a:p>
            <a:r>
              <a:rPr lang="nl-NL" dirty="0"/>
              <a:t>Als anderstaligen in hun moedertaal wel kunnen lezen en schrijven, zijn zij niet laaggeletterd. Zij moeten bij hun komst naar Nederland alleen de Nederlandse taal leren, dat is een ander leerproces.</a:t>
            </a:r>
          </a:p>
          <a:p>
            <a:endParaRPr lang="nl-NL" dirty="0"/>
          </a:p>
          <a:p>
            <a:r>
              <a:rPr lang="nl-NL" dirty="0"/>
              <a:t>Een kind noemen we nooit laaggeletterd. Die kan wel een taalachterstand hebben, maar die is de taal nog aan het ontwikkelen. Vanaf 16 jaar (de leeftijd dat je van de middelbare school kunt komen) kunnen we spreken van laaggeletterdheid.</a:t>
            </a:r>
          </a:p>
          <a:p>
            <a:endParaRPr lang="nl-NL" dirty="0"/>
          </a:p>
          <a:p>
            <a:r>
              <a:rPr lang="nl-NL" dirty="0"/>
              <a:t>Zowel NT1-ers als NT2-ers noemen we laaggeletterd, al verschillen die ook van elkaar. Daar komen we later op terug.</a:t>
            </a:r>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E6830-15A6-47EF-826E-6268D22C7B7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09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het publiek eerst raden. Op de volgende slide staat het antwoord.</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6</a:t>
            </a:fld>
            <a:endParaRPr lang="nl-NL"/>
          </a:p>
        </p:txBody>
      </p:sp>
    </p:spTree>
    <p:extLst>
      <p:ext uri="{BB962C8B-B14F-4D97-AF65-F5344CB8AC3E}">
        <p14:creationId xmlns:p14="http://schemas.microsoft.com/office/powerpoint/2010/main" val="35607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het publiek eerst raden. Op de volgende slide staat het antwoord.</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7</a:t>
            </a:fld>
            <a:endParaRPr lang="nl-NL"/>
          </a:p>
        </p:txBody>
      </p:sp>
    </p:spTree>
    <p:extLst>
      <p:ext uri="{BB962C8B-B14F-4D97-AF65-F5344CB8AC3E}">
        <p14:creationId xmlns:p14="http://schemas.microsoft.com/office/powerpoint/2010/main" val="166882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Klik op de afbeelding, dan start het filmpje. </a:t>
            </a:r>
          </a:p>
          <a:p>
            <a:r>
              <a:rPr lang="nl-NL" dirty="0"/>
              <a:t>Link naar het filmpje: https://youtu.be/I-5BpAgEHek </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8</a:t>
            </a:fld>
            <a:endParaRPr lang="nl-NL"/>
          </a:p>
        </p:txBody>
      </p:sp>
    </p:spTree>
    <p:extLst>
      <p:ext uri="{BB962C8B-B14F-4D97-AF65-F5344CB8AC3E}">
        <p14:creationId xmlns:p14="http://schemas.microsoft.com/office/powerpoint/2010/main" val="258505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eaLnBrk="1" hangingPunct="1">
              <a:spcBef>
                <a:spcPct val="0"/>
              </a:spcBef>
              <a:defRPr/>
            </a:pPr>
            <a:r>
              <a:rPr lang="nl-NL" altLang="nl-NL" b="0" dirty="0"/>
              <a:t>Laat het publiek eerst zelf voorbeelden roepen. Vervolgens verschijnt bij elke klik een afbeelding. Licht toe.</a:t>
            </a:r>
          </a:p>
          <a:p>
            <a:pPr eaLnBrk="1" hangingPunct="1">
              <a:spcBef>
                <a:spcPct val="0"/>
              </a:spcBef>
              <a:defRPr/>
            </a:pPr>
            <a:endParaRPr lang="nl-NL" altLang="nl-NL" b="0" dirty="0"/>
          </a:p>
          <a:p>
            <a:pPr eaLnBrk="1" hangingPunct="1">
              <a:spcBef>
                <a:spcPct val="0"/>
              </a:spcBef>
              <a:defRPr/>
            </a:pPr>
            <a:r>
              <a:rPr lang="nl-NL" altLang="nl-NL" b="0" dirty="0"/>
              <a:t>Actuele voorbeelden: corona crisis, kritische informatievaardigheden, maatregelen volgen etc.. Stemmen: procedures (stembiljet e.d.) en informeren over standpunten van partijen. Vertrouwen in de politiek ligt bij meeste laaggeletterden ook veel lager.</a:t>
            </a:r>
          </a:p>
          <a:p>
            <a:pPr eaLnBrk="1" hangingPunct="1">
              <a:spcBef>
                <a:spcPct val="0"/>
              </a:spcBef>
              <a:defRPr/>
            </a:pPr>
            <a:endParaRPr lang="nl-NL" altLang="nl-NL" b="0" dirty="0"/>
          </a:p>
          <a:p>
            <a:pPr eaLnBrk="1" hangingPunct="1">
              <a:spcBef>
                <a:spcPct val="0"/>
              </a:spcBef>
              <a:defRPr/>
            </a:pPr>
            <a:r>
              <a:rPr lang="nl-NL" altLang="nl-NL" b="0" dirty="0"/>
              <a:t>Maar ook: aanvragen </a:t>
            </a:r>
            <a:r>
              <a:rPr lang="nl-NL" altLang="nl-NL" b="0" dirty="0" err="1"/>
              <a:t>DigiD</a:t>
            </a:r>
            <a:r>
              <a:rPr lang="nl-NL" altLang="nl-NL" b="0" dirty="0"/>
              <a:t>, bijhouden thuisadministratie, aanvragen van toeslagen, internetbankieren, uitrekenen van zorgkosten, </a:t>
            </a:r>
            <a:r>
              <a:rPr lang="nl-NL" altLang="nl-NL" b="0" dirty="0" err="1"/>
              <a:t>etc</a:t>
            </a:r>
            <a:r>
              <a:rPr lang="nl-NL" altLang="nl-NL" b="0" dirty="0"/>
              <a:t>…</a:t>
            </a:r>
          </a:p>
          <a:p>
            <a:pPr eaLnBrk="1" hangingPunct="1">
              <a:spcBef>
                <a:spcPct val="0"/>
              </a:spcBef>
              <a:defRPr/>
            </a:pPr>
            <a:endParaRPr lang="nl-NL" altLang="nl-NL" b="0" dirty="0"/>
          </a:p>
          <a:p>
            <a:pPr eaLnBrk="1" hangingPunct="1">
              <a:spcBef>
                <a:spcPct val="0"/>
              </a:spcBef>
              <a:defRPr/>
            </a:pPr>
            <a:endParaRPr lang="nl-NL" altLang="nl-NL" dirty="0"/>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0FCFD3-6D72-410E-995B-759178345AE8}" type="slidenum">
              <a:rPr kumimoji="0" lang="nl-NL" altLang="nl-NL" sz="1200" b="0" i="0" u="none" strike="noStrike" kern="1200" cap="none" spc="0" normalizeH="0" baseline="0" noProof="0" smtClean="0">
                <a:ln>
                  <a:noFill/>
                </a:ln>
                <a:solidFill>
                  <a:prstClr val="black"/>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121586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12364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334011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Aanpak van laaggeletterdheid bij SPL</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17569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Aanpak van laaggeletterdheid bij SPL</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36975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Aanpak van laaggeletterdheid bij SPL</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a:t>
            </a:fld>
            <a:endParaRPr lang="nl-NL"/>
          </a:p>
        </p:txBody>
      </p:sp>
    </p:spTree>
    <p:extLst>
      <p:ext uri="{BB962C8B-B14F-4D97-AF65-F5344CB8AC3E}">
        <p14:creationId xmlns:p14="http://schemas.microsoft.com/office/powerpoint/2010/main" val="1002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Aanpak van laaggeletterdheid bij SPL</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a:t>
            </a:fld>
            <a:endParaRPr lang="nl-NL"/>
          </a:p>
        </p:txBody>
      </p:sp>
    </p:spTree>
    <p:extLst>
      <p:ext uri="{BB962C8B-B14F-4D97-AF65-F5344CB8AC3E}">
        <p14:creationId xmlns:p14="http://schemas.microsoft.com/office/powerpoint/2010/main" val="8046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dirty="0"/>
              <a:t>Presentatie</a:t>
            </a:r>
            <a:br>
              <a:rPr lang="nl-NL" dirty="0"/>
            </a:br>
            <a:r>
              <a:rPr lang="nl-NL" dirty="0"/>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dirty="0"/>
              <a:t>Auteur</a:t>
            </a:r>
          </a:p>
          <a:p>
            <a:pPr lvl="0"/>
            <a:r>
              <a:rPr lang="nl-NL" dirty="0"/>
              <a:t>dag maand jaar</a:t>
            </a:r>
          </a:p>
        </p:txBody>
      </p:sp>
    </p:spTree>
    <p:extLst>
      <p:ext uri="{BB962C8B-B14F-4D97-AF65-F5344CB8AC3E}">
        <p14:creationId xmlns:p14="http://schemas.microsoft.com/office/powerpoint/2010/main" val="171936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dirty="0" err="1"/>
              <a:t>Chapter</a:t>
            </a:r>
            <a:br>
              <a:rPr lang="nl-NL" dirty="0"/>
            </a:br>
            <a:r>
              <a:rPr lang="nl-NL" dirty="0"/>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9251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pPr/>
              <a:t>‹#›</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dirty="0">
                <a:solidFill>
                  <a:schemeClr val="tx1"/>
                </a:solidFill>
              </a:rPr>
              <a:t>Tekst opmaken door lijstniveau te verlagen of te verhogen.</a:t>
            </a:r>
          </a:p>
          <a:p>
            <a:endParaRPr lang="nl-NL" sz="1000" noProof="0" dirty="0">
              <a:solidFill>
                <a:schemeClr val="tx1"/>
              </a:solidFill>
            </a:endParaRPr>
          </a:p>
          <a:p>
            <a:r>
              <a:rPr lang="nl-NL" sz="1000" noProof="0" dirty="0">
                <a:solidFill>
                  <a:schemeClr val="tx1"/>
                </a:solidFill>
              </a:rPr>
              <a:t>Plaats de cursor in de tekst en gebruik deze 2 knoppen</a:t>
            </a:r>
            <a:r>
              <a:rPr lang="nl-NL" sz="1000" baseline="0" noProof="0" dirty="0">
                <a:solidFill>
                  <a:schemeClr val="tx1"/>
                </a:solidFill>
              </a:rPr>
              <a:t> </a:t>
            </a:r>
            <a:r>
              <a:rPr lang="nl-NL" sz="1000" noProof="0" dirty="0">
                <a:solidFill>
                  <a:schemeClr val="tx1"/>
                </a:solidFill>
              </a:rPr>
              <a:t>(@ tab Start/Home - </a:t>
            </a:r>
            <a:r>
              <a:rPr lang="nl-NL" sz="1000" noProof="0" dirty="0" err="1">
                <a:solidFill>
                  <a:schemeClr val="tx1"/>
                </a:solidFill>
              </a:rPr>
              <a:t>grp</a:t>
            </a:r>
            <a:r>
              <a:rPr lang="nl-NL" sz="1000" noProof="0" dirty="0">
                <a:solidFill>
                  <a:schemeClr val="tx1"/>
                </a:solidFill>
              </a:rPr>
              <a:t> Alinea/</a:t>
            </a:r>
            <a:r>
              <a:rPr lang="nl-NL" sz="1000" noProof="0" dirty="0" err="1">
                <a:solidFill>
                  <a:schemeClr val="tx1"/>
                </a:solidFill>
              </a:rPr>
              <a:t>Paragraph</a:t>
            </a:r>
            <a:r>
              <a:rPr lang="nl-NL" sz="1000" noProof="0" dirty="0">
                <a:solidFill>
                  <a:schemeClr val="tx1"/>
                </a:solidFill>
              </a:rPr>
              <a:t>)</a:t>
            </a: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r>
              <a:rPr lang="nl-NL" sz="1000" noProof="0" dirty="0">
                <a:solidFill>
                  <a:schemeClr val="tx1"/>
                </a:solidFill>
              </a:rPr>
              <a:t>1 = tekst</a:t>
            </a:r>
          </a:p>
          <a:p>
            <a:r>
              <a:rPr lang="nl-NL" sz="1000" noProof="0" dirty="0">
                <a:solidFill>
                  <a:schemeClr val="tx1"/>
                </a:solidFill>
              </a:rPr>
              <a:t>2 = </a:t>
            </a:r>
            <a:r>
              <a:rPr lang="nl-NL" sz="1000" b="0" noProof="0" dirty="0">
                <a:solidFill>
                  <a:schemeClr val="tx2"/>
                </a:solidFill>
              </a:rPr>
              <a:t>oker tekst</a:t>
            </a:r>
          </a:p>
          <a:p>
            <a:r>
              <a:rPr lang="nl-NL" sz="1000" noProof="0" dirty="0">
                <a:solidFill>
                  <a:schemeClr val="tx1"/>
                </a:solidFill>
              </a:rPr>
              <a:t>3 = </a:t>
            </a:r>
            <a:r>
              <a:rPr lang="nl-NL" sz="1000" noProof="0" dirty="0">
                <a:solidFill>
                  <a:schemeClr val="tx1"/>
                </a:solidFill>
                <a:sym typeface="Symbol" panose="05050102010706020507" pitchFamily="18" charset="2"/>
              </a:rPr>
              <a:t></a:t>
            </a:r>
            <a:r>
              <a:rPr lang="nl-NL" sz="1000" noProof="0" dirty="0">
                <a:solidFill>
                  <a:schemeClr val="tx1"/>
                </a:solidFill>
              </a:rPr>
              <a:t> </a:t>
            </a:r>
            <a:r>
              <a:rPr lang="nl-NL" sz="1000" b="0" baseline="0" noProof="0" dirty="0">
                <a:solidFill>
                  <a:schemeClr val="tx1"/>
                </a:solidFill>
              </a:rPr>
              <a:t>tekst</a:t>
            </a:r>
            <a:endParaRPr lang="nl-NL" sz="1000" b="0" noProof="0" dirty="0">
              <a:solidFill>
                <a:schemeClr val="tx1"/>
              </a:solidFill>
            </a:endParaRPr>
          </a:p>
          <a:p>
            <a:r>
              <a:rPr lang="nl-NL" sz="1000" noProof="0" dirty="0">
                <a:solidFill>
                  <a:schemeClr val="tx1"/>
                </a:solidFill>
              </a:rPr>
              <a:t>4 =    </a:t>
            </a:r>
            <a:r>
              <a:rPr lang="nl-NL" sz="1000" noProof="0" dirty="0">
                <a:solidFill>
                  <a:schemeClr val="tx1"/>
                </a:solidFill>
                <a:sym typeface="Symbol" panose="05050102010706020507" pitchFamily="18" charset="2"/>
              </a:rPr>
              <a:t></a:t>
            </a:r>
            <a:r>
              <a:rPr lang="nl-NL" sz="1000" b="1" noProof="0" dirty="0">
                <a:solidFill>
                  <a:schemeClr val="tx1"/>
                </a:solidFill>
              </a:rPr>
              <a:t> </a:t>
            </a:r>
            <a:r>
              <a:rPr lang="nl-NL" sz="1000" b="0" noProof="0" dirty="0">
                <a:solidFill>
                  <a:schemeClr val="tx1"/>
                </a:solidFill>
              </a:rPr>
              <a:t>tekst</a:t>
            </a:r>
          </a:p>
          <a:p>
            <a:r>
              <a:rPr lang="nl-NL" sz="1000" noProof="0" dirty="0">
                <a:solidFill>
                  <a:schemeClr val="tx1"/>
                </a:solidFill>
              </a:rPr>
              <a:t>5 =       </a:t>
            </a:r>
            <a:r>
              <a:rPr lang="nl-NL" sz="1000" noProof="0" dirty="0">
                <a:solidFill>
                  <a:schemeClr val="tx1"/>
                </a:solidFill>
                <a:sym typeface="Symbol" panose="05050102010706020507" pitchFamily="18" charset="2"/>
              </a:rPr>
              <a:t> </a:t>
            </a:r>
            <a:r>
              <a:rPr lang="nl-NL" sz="1000" b="0" noProof="0" dirty="0">
                <a:solidFill>
                  <a:schemeClr val="tx1"/>
                </a:solidFill>
              </a:rPr>
              <a:t>tekst</a:t>
            </a:r>
            <a:endParaRPr lang="nl-NL" sz="1000" noProof="0" dirty="0">
              <a:solidFill>
                <a:schemeClr val="tx1"/>
              </a:solidFill>
            </a:endParaRPr>
          </a:p>
        </p:txBody>
      </p:sp>
      <p:pic>
        <p:nvPicPr>
          <p:cNvPr id="8" name="Afbeelding 7"/>
          <p:cNvPicPr>
            <a:picLocks noChangeAspect="1"/>
          </p:cNvPicPr>
          <p:nvPr userDrawn="1"/>
        </p:nvPicPr>
        <p:blipFill>
          <a:blip r:embed="rId2" cstate="print"/>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176985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voettekst 7"/>
          <p:cNvSpPr>
            <a:spLocks noGrp="1"/>
          </p:cNvSpPr>
          <p:nvPr>
            <p:ph type="ftr" sz="quarter" idx="10"/>
          </p:nvPr>
        </p:nvSpPr>
        <p:spPr/>
        <p:txBody>
          <a:bodyPr/>
          <a:lstStyle/>
          <a:p>
            <a:endParaRPr lang="nl-NL" dirty="0"/>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a:t>
            </a:fld>
            <a:endParaRPr lang="nl-NL" dirty="0"/>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dirty="0">
                <a:solidFill>
                  <a:schemeClr val="tx1"/>
                </a:solidFill>
              </a:rPr>
              <a:t>Tekst opmaken door lijstniveau te verlagen of te verhogen.</a:t>
            </a:r>
          </a:p>
          <a:p>
            <a:endParaRPr lang="nl-NL" sz="1000" noProof="0" dirty="0">
              <a:solidFill>
                <a:schemeClr val="tx1"/>
              </a:solidFill>
            </a:endParaRPr>
          </a:p>
          <a:p>
            <a:r>
              <a:rPr lang="nl-NL" sz="1000" noProof="0" dirty="0">
                <a:solidFill>
                  <a:schemeClr val="tx1"/>
                </a:solidFill>
              </a:rPr>
              <a:t>Plaats de cursor in de tekst en gebruik deze 2 knoppen</a:t>
            </a:r>
            <a:r>
              <a:rPr lang="nl-NL" sz="1000" baseline="0" noProof="0" dirty="0">
                <a:solidFill>
                  <a:schemeClr val="tx1"/>
                </a:solidFill>
              </a:rPr>
              <a:t> </a:t>
            </a:r>
            <a:r>
              <a:rPr lang="nl-NL" sz="1000" noProof="0" dirty="0">
                <a:solidFill>
                  <a:schemeClr val="tx1"/>
                </a:solidFill>
              </a:rPr>
              <a:t>(@ tab Start/Home - </a:t>
            </a:r>
            <a:r>
              <a:rPr lang="nl-NL" sz="1000" noProof="0" dirty="0" err="1">
                <a:solidFill>
                  <a:schemeClr val="tx1"/>
                </a:solidFill>
              </a:rPr>
              <a:t>grp</a:t>
            </a:r>
            <a:r>
              <a:rPr lang="nl-NL" sz="1000" noProof="0" dirty="0">
                <a:solidFill>
                  <a:schemeClr val="tx1"/>
                </a:solidFill>
              </a:rPr>
              <a:t> Alinea/</a:t>
            </a:r>
            <a:r>
              <a:rPr lang="nl-NL" sz="1000" noProof="0" dirty="0" err="1">
                <a:solidFill>
                  <a:schemeClr val="tx1"/>
                </a:solidFill>
              </a:rPr>
              <a:t>Paragraph</a:t>
            </a:r>
            <a:r>
              <a:rPr lang="nl-NL" sz="1000" noProof="0" dirty="0">
                <a:solidFill>
                  <a:schemeClr val="tx1"/>
                </a:solidFill>
              </a:rPr>
              <a:t>)</a:t>
            </a: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r>
              <a:rPr lang="nl-NL" sz="1000" noProof="0" dirty="0">
                <a:solidFill>
                  <a:schemeClr val="tx1"/>
                </a:solidFill>
              </a:rPr>
              <a:t>1 = tekst</a:t>
            </a:r>
          </a:p>
          <a:p>
            <a:r>
              <a:rPr lang="nl-NL" sz="1000" noProof="0" dirty="0">
                <a:solidFill>
                  <a:schemeClr val="tx1"/>
                </a:solidFill>
              </a:rPr>
              <a:t>2 = </a:t>
            </a:r>
            <a:r>
              <a:rPr lang="nl-NL" sz="1000" b="0" noProof="0" dirty="0">
                <a:solidFill>
                  <a:schemeClr val="tx2"/>
                </a:solidFill>
              </a:rPr>
              <a:t>oker tekst</a:t>
            </a:r>
          </a:p>
          <a:p>
            <a:r>
              <a:rPr lang="nl-NL" sz="1000" noProof="0" dirty="0">
                <a:solidFill>
                  <a:schemeClr val="tx1"/>
                </a:solidFill>
              </a:rPr>
              <a:t>3 = </a:t>
            </a:r>
            <a:r>
              <a:rPr lang="nl-NL" sz="1000" noProof="0" dirty="0">
                <a:solidFill>
                  <a:schemeClr val="tx1"/>
                </a:solidFill>
                <a:sym typeface="Symbol" panose="05050102010706020507" pitchFamily="18" charset="2"/>
              </a:rPr>
              <a:t></a:t>
            </a:r>
            <a:r>
              <a:rPr lang="nl-NL" sz="1000" noProof="0" dirty="0">
                <a:solidFill>
                  <a:schemeClr val="tx1"/>
                </a:solidFill>
              </a:rPr>
              <a:t> </a:t>
            </a:r>
            <a:r>
              <a:rPr lang="nl-NL" sz="1000" b="0" baseline="0" noProof="0" dirty="0">
                <a:solidFill>
                  <a:schemeClr val="tx1"/>
                </a:solidFill>
              </a:rPr>
              <a:t>tekst</a:t>
            </a:r>
            <a:endParaRPr lang="nl-NL" sz="1000" b="0" noProof="0" dirty="0">
              <a:solidFill>
                <a:schemeClr val="tx1"/>
              </a:solidFill>
            </a:endParaRPr>
          </a:p>
          <a:p>
            <a:r>
              <a:rPr lang="nl-NL" sz="1000" noProof="0" dirty="0">
                <a:solidFill>
                  <a:schemeClr val="tx1"/>
                </a:solidFill>
              </a:rPr>
              <a:t>4 =    </a:t>
            </a:r>
            <a:r>
              <a:rPr lang="nl-NL" sz="1000" noProof="0" dirty="0">
                <a:solidFill>
                  <a:schemeClr val="tx1"/>
                </a:solidFill>
                <a:sym typeface="Symbol" panose="05050102010706020507" pitchFamily="18" charset="2"/>
              </a:rPr>
              <a:t></a:t>
            </a:r>
            <a:r>
              <a:rPr lang="nl-NL" sz="1000" b="1" noProof="0" dirty="0">
                <a:solidFill>
                  <a:schemeClr val="tx1"/>
                </a:solidFill>
              </a:rPr>
              <a:t> </a:t>
            </a:r>
            <a:r>
              <a:rPr lang="nl-NL" sz="1000" b="0" noProof="0" dirty="0">
                <a:solidFill>
                  <a:schemeClr val="tx1"/>
                </a:solidFill>
              </a:rPr>
              <a:t>tekst</a:t>
            </a:r>
          </a:p>
          <a:p>
            <a:r>
              <a:rPr lang="nl-NL" sz="1000" noProof="0" dirty="0">
                <a:solidFill>
                  <a:schemeClr val="tx1"/>
                </a:solidFill>
              </a:rPr>
              <a:t>5 =       </a:t>
            </a:r>
            <a:r>
              <a:rPr lang="nl-NL" sz="1000" noProof="0" dirty="0">
                <a:solidFill>
                  <a:schemeClr val="tx1"/>
                </a:solidFill>
                <a:sym typeface="Symbol" panose="05050102010706020507" pitchFamily="18" charset="2"/>
              </a:rPr>
              <a:t> </a:t>
            </a:r>
            <a:r>
              <a:rPr lang="nl-NL" sz="1000" b="0" noProof="0" dirty="0">
                <a:solidFill>
                  <a:schemeClr val="tx1"/>
                </a:solidFill>
              </a:rPr>
              <a:t>tekst</a:t>
            </a:r>
            <a:endParaRPr lang="nl-NL" sz="1000" noProof="0" dirty="0">
              <a:solidFill>
                <a:schemeClr val="tx1"/>
              </a:solidFill>
            </a:endParaRPr>
          </a:p>
        </p:txBody>
      </p:sp>
      <p:pic>
        <p:nvPicPr>
          <p:cNvPr id="11" name="Afbeelding 10"/>
          <p:cNvPicPr>
            <a:picLocks noChangeAspect="1"/>
          </p:cNvPicPr>
          <p:nvPr userDrawn="1"/>
        </p:nvPicPr>
        <p:blipFill>
          <a:blip r:embed="rId2" cstate="print"/>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207614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endParaRPr lang="nl-NL" dirty="0"/>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a:t>
            </a:fld>
            <a:endParaRPr lang="nl-NL" dirty="0"/>
          </a:p>
        </p:txBody>
      </p:sp>
    </p:spTree>
    <p:extLst>
      <p:ext uri="{BB962C8B-B14F-4D97-AF65-F5344CB8AC3E}">
        <p14:creationId xmlns:p14="http://schemas.microsoft.com/office/powerpoint/2010/main" val="39537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8852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pPr/>
              <a:t>‹#›</a:t>
            </a:fld>
            <a:endParaRPr lang="nl-NL"/>
          </a:p>
        </p:txBody>
      </p:sp>
    </p:spTree>
    <p:extLst>
      <p:ext uri="{BB962C8B-B14F-4D97-AF65-F5344CB8AC3E}">
        <p14:creationId xmlns:p14="http://schemas.microsoft.com/office/powerpoint/2010/main" val="390276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Aanpak van laaggeletterdheid</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427410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Aanpak van laaggeletterdheid</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63736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Aanpak van laaggeletterdheid</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a:t>
            </a:fld>
            <a:endParaRPr lang="nl-NL"/>
          </a:p>
        </p:txBody>
      </p:sp>
    </p:spTree>
    <p:extLst>
      <p:ext uri="{BB962C8B-B14F-4D97-AF65-F5344CB8AC3E}">
        <p14:creationId xmlns:p14="http://schemas.microsoft.com/office/powerpoint/2010/main" val="17485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Aanpak van laaggeletterdheid</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a:t>
            </a:fld>
            <a:endParaRPr lang="nl-NL"/>
          </a:p>
        </p:txBody>
      </p:sp>
    </p:spTree>
    <p:extLst>
      <p:ext uri="{BB962C8B-B14F-4D97-AF65-F5344CB8AC3E}">
        <p14:creationId xmlns:p14="http://schemas.microsoft.com/office/powerpoint/2010/main" val="13197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6412" y="1690197"/>
            <a:ext cx="10512000" cy="792000"/>
          </a:xfrm>
        </p:spPr>
        <p:txBody>
          <a:bodyPr/>
          <a:lstStyle>
            <a:lvl1pPr>
              <a:defRPr/>
            </a:lvl1pPr>
          </a:lstStyle>
          <a:p>
            <a:r>
              <a:rPr lang="nl-NL" noProof="1"/>
              <a:t>Titel</a:t>
            </a:r>
          </a:p>
        </p:txBody>
      </p:sp>
      <p:sp>
        <p:nvSpPr>
          <p:cNvPr id="6" name="Tijdelijke aanduiding voor datum 5"/>
          <p:cNvSpPr>
            <a:spLocks noGrp="1"/>
          </p:cNvSpPr>
          <p:nvPr>
            <p:ph type="dt" sz="half" idx="10"/>
          </p:nvPr>
        </p:nvSpPr>
        <p:spPr/>
        <p:txBody>
          <a:bodyPr/>
          <a:lstStyle/>
          <a:p>
            <a:endParaRPr lang="nl-NL" noProof="1"/>
          </a:p>
        </p:txBody>
      </p:sp>
      <p:sp>
        <p:nvSpPr>
          <p:cNvPr id="7" name="Tijdelijke aanduiding voor voettekst 6"/>
          <p:cNvSpPr>
            <a:spLocks noGrp="1"/>
          </p:cNvSpPr>
          <p:nvPr>
            <p:ph type="ftr" sz="quarter" idx="11"/>
          </p:nvPr>
        </p:nvSpPr>
        <p:spPr/>
        <p:txBody>
          <a:bodyPr/>
          <a:lstStyle/>
          <a:p>
            <a:pPr algn="l"/>
            <a:r>
              <a:rPr lang="nl-NL" noProof="1"/>
              <a:t>Aanpak van laaggeletterdheid</a:t>
            </a:r>
          </a:p>
        </p:txBody>
      </p:sp>
      <p:sp>
        <p:nvSpPr>
          <p:cNvPr id="8" name="Tijdelijke aanduiding voor dianummer 7"/>
          <p:cNvSpPr>
            <a:spLocks noGrp="1"/>
          </p:cNvSpPr>
          <p:nvPr>
            <p:ph type="sldNum" sz="quarter" idx="12"/>
          </p:nvPr>
        </p:nvSpPr>
        <p:spPr/>
        <p:txBody>
          <a:bodyPr/>
          <a:lstStyle/>
          <a:p>
            <a:fld id="{1336C48C-F87C-4E4B-81EF-5027B17D1F61}" type="slidenum">
              <a:rPr lang="nl-NL" noProof="1" smtClean="0"/>
              <a:pPr/>
              <a:t>‹#›</a:t>
            </a:fld>
            <a:endParaRPr lang="nl-NL" noProof="1"/>
          </a:p>
        </p:txBody>
      </p:sp>
      <p:sp>
        <p:nvSpPr>
          <p:cNvPr id="4" name="Tijdelijke aanduiding voor tabel 3"/>
          <p:cNvSpPr>
            <a:spLocks noGrp="1"/>
          </p:cNvSpPr>
          <p:nvPr>
            <p:ph type="tbl" sz="quarter" idx="13"/>
          </p:nvPr>
        </p:nvSpPr>
        <p:spPr>
          <a:xfrm>
            <a:off x="846412" y="2599200"/>
            <a:ext cx="10512000" cy="3312000"/>
          </a:xfrm>
        </p:spPr>
        <p:txBody>
          <a:bodyPr/>
          <a:lstStyle>
            <a:lvl1pPr marL="0" indent="0">
              <a:buNone/>
              <a:defRPr sz="1600" b="1"/>
            </a:lvl1pPr>
          </a:lstStyle>
          <a:p>
            <a:r>
              <a:rPr lang="nl-NL"/>
              <a:t>Klik op het pictogram als u een tabel wilt toevoegen</a:t>
            </a:r>
          </a:p>
        </p:txBody>
      </p:sp>
    </p:spTree>
    <p:extLst>
      <p:ext uri="{BB962C8B-B14F-4D97-AF65-F5344CB8AC3E}">
        <p14:creationId xmlns:p14="http://schemas.microsoft.com/office/powerpoint/2010/main" val="245899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en 2 kaders">
    <p:spTree>
      <p:nvGrpSpPr>
        <p:cNvPr id="1" name=""/>
        <p:cNvGrpSpPr/>
        <p:nvPr/>
      </p:nvGrpSpPr>
      <p:grpSpPr>
        <a:xfrm>
          <a:off x="0" y="0"/>
          <a:ext cx="0" cy="0"/>
          <a:chOff x="0" y="0"/>
          <a:chExt cx="0" cy="0"/>
        </a:xfrm>
      </p:grpSpPr>
      <p:sp>
        <p:nvSpPr>
          <p:cNvPr id="9" name="Tijdelijke aanduiding voor inhoud 8"/>
          <p:cNvSpPr>
            <a:spLocks noGrp="1"/>
          </p:cNvSpPr>
          <p:nvPr>
            <p:ph sz="quarter" idx="13"/>
          </p:nvPr>
        </p:nvSpPr>
        <p:spPr>
          <a:xfrm>
            <a:off x="844800" y="2599200"/>
            <a:ext cx="4992000" cy="3312000"/>
          </a:xfrm>
        </p:spPr>
        <p:txBody>
          <a:bodyPr/>
          <a:lstStyle>
            <a:lvl1pPr marL="360000" indent="-360000">
              <a:buFont typeface="+mj-lt"/>
              <a:buAutoNum type="arabicPeriod"/>
              <a:defRPr/>
            </a:lvl1p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p:cNvSpPr>
          <p:nvPr>
            <p:ph sz="quarter" idx="14"/>
          </p:nvPr>
        </p:nvSpPr>
        <p:spPr>
          <a:xfrm>
            <a:off x="6366412" y="2599200"/>
            <a:ext cx="4992000" cy="3312000"/>
          </a:xfrm>
        </p:spPr>
        <p:txBody>
          <a:bodyPr/>
          <a:lstStyle>
            <a:lvl1pPr marL="360000" indent="-360000">
              <a:buFont typeface="+mj-lt"/>
              <a:buAutoNum type="arabicPeriod"/>
              <a:defRPr/>
            </a:lvl1p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3" name="Titel 2"/>
          <p:cNvSpPr>
            <a:spLocks noGrp="1"/>
          </p:cNvSpPr>
          <p:nvPr>
            <p:ph type="title" hasCustomPrompt="1"/>
          </p:nvPr>
        </p:nvSpPr>
        <p:spPr>
          <a:xfrm>
            <a:off x="846412" y="1690197"/>
            <a:ext cx="10512000" cy="792000"/>
          </a:xfrm>
        </p:spPr>
        <p:txBody>
          <a:bodyPr/>
          <a:lstStyle>
            <a:lvl1pPr>
              <a:defRPr/>
            </a:lvl1pPr>
          </a:lstStyle>
          <a:p>
            <a:r>
              <a:rPr lang="nl-NL"/>
              <a:t>Titel</a:t>
            </a:r>
          </a:p>
        </p:txBody>
      </p:sp>
      <p:sp>
        <p:nvSpPr>
          <p:cNvPr id="4" name="Tijdelijke aanduiding voor datum 3"/>
          <p:cNvSpPr>
            <a:spLocks noGrp="1"/>
          </p:cNvSpPr>
          <p:nvPr>
            <p:ph type="dt" sz="half" idx="15"/>
          </p:nvPr>
        </p:nvSpPr>
        <p:spPr/>
        <p:txBody>
          <a:bodyPr/>
          <a:lstStyle/>
          <a:p>
            <a:endParaRPr lang="nl-NL" noProof="1"/>
          </a:p>
        </p:txBody>
      </p:sp>
      <p:sp>
        <p:nvSpPr>
          <p:cNvPr id="8" name="Tijdelijke aanduiding voor voettekst 7"/>
          <p:cNvSpPr>
            <a:spLocks noGrp="1"/>
          </p:cNvSpPr>
          <p:nvPr>
            <p:ph type="ftr" sz="quarter" idx="16"/>
          </p:nvPr>
        </p:nvSpPr>
        <p:spPr/>
        <p:txBody>
          <a:bodyPr/>
          <a:lstStyle/>
          <a:p>
            <a:pPr algn="l"/>
            <a:r>
              <a:rPr lang="nl-NL" noProof="1"/>
              <a:t>Aanpak van laaggeletterdheid</a:t>
            </a:r>
          </a:p>
        </p:txBody>
      </p:sp>
      <p:sp>
        <p:nvSpPr>
          <p:cNvPr id="12" name="Tijdelijke aanduiding voor dianummer 11"/>
          <p:cNvSpPr>
            <a:spLocks noGrp="1"/>
          </p:cNvSpPr>
          <p:nvPr>
            <p:ph type="sldNum" sz="quarter" idx="17"/>
          </p:nvPr>
        </p:nvSpPr>
        <p:spPr/>
        <p:txBody>
          <a:body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320172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00638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Aanpak van laaggeletterdheid</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a:t>
            </a:fld>
            <a:endParaRPr lang="nl-NL"/>
          </a:p>
        </p:txBody>
      </p:sp>
      <p:pic>
        <p:nvPicPr>
          <p:cNvPr id="8" name="Afbeelding 7"/>
          <p:cNvPicPr>
            <a:picLocks noChangeAspect="1"/>
          </p:cNvPicPr>
          <p:nvPr userDrawn="1"/>
        </p:nvPicPr>
        <p:blipFill rotWithShape="1">
          <a:blip r:embed="rId10"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46552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Aanpak van laaggeletterdheid bij SPL</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1258345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endParaRPr lang="nl-NL" dirty="0"/>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a:t>
            </a:fld>
            <a:endParaRPr lang="nl-NL" dirty="0"/>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6048916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zenenschrijven.nl/wat-doen-wij/oplossing-voor-je-vraagstuk/laaggeletterdheid-nederland-kent-aanzienlijke"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video" Target="https://www.youtube.com/embed/hwUgcW7JPpE?feature=oembed"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www.ikwilleren.n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Info@lezenenschrijven.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ideo" Target="https://www.youtube.com/embed/I-5BpAgEHek?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sz="9600" dirty="0"/>
              <a:t>Aanpak van laaggeletterdheid</a:t>
            </a:r>
          </a:p>
        </p:txBody>
      </p:sp>
      <p:sp>
        <p:nvSpPr>
          <p:cNvPr id="9" name="Ondertitel 8"/>
          <p:cNvSpPr>
            <a:spLocks noGrp="1"/>
          </p:cNvSpPr>
          <p:nvPr>
            <p:ph type="subTitle" idx="1"/>
          </p:nvPr>
        </p:nvSpPr>
        <p:spPr/>
        <p:txBody>
          <a:bodyPr/>
          <a:lstStyle/>
          <a:p>
            <a:r>
              <a:rPr lang="nl-NL" dirty="0"/>
              <a:t>Subtitel</a:t>
            </a:r>
          </a:p>
        </p:txBody>
      </p:sp>
      <p:sp>
        <p:nvSpPr>
          <p:cNvPr id="12" name="Tijdelijke aanduiding voor tekst 11"/>
          <p:cNvSpPr>
            <a:spLocks noGrp="1"/>
          </p:cNvSpPr>
          <p:nvPr>
            <p:ph type="body" sz="quarter" idx="10"/>
          </p:nvPr>
        </p:nvSpPr>
        <p:spPr/>
        <p:txBody>
          <a:bodyPr/>
          <a:lstStyle/>
          <a:p>
            <a:r>
              <a:rPr lang="nl-NL"/>
              <a:t>Auteur</a:t>
            </a:r>
          </a:p>
          <a:p>
            <a:r>
              <a:rPr lang="nl-NL"/>
              <a:t>dag maand jaar</a:t>
            </a:r>
          </a:p>
        </p:txBody>
      </p:sp>
      <p:sp>
        <p:nvSpPr>
          <p:cNvPr id="4" name="Tijdelijke aanduiding voor voettekst 3"/>
          <p:cNvSpPr>
            <a:spLocks noGrp="1"/>
          </p:cNvSpPr>
          <p:nvPr>
            <p:ph type="ftr" sz="quarter" idx="4294967295"/>
          </p:nvPr>
        </p:nvSpPr>
        <p:spPr>
          <a:xfrm>
            <a:off x="2336800" y="6234113"/>
            <a:ext cx="9855200" cy="3063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a:ln>
                  <a:noFill/>
                </a:ln>
                <a:solidFill>
                  <a:srgbClr val="AD9150"/>
                </a:solidFill>
                <a:effectLst/>
                <a:uLnTx/>
                <a:uFillTx/>
                <a:latin typeface="HelveticaNeueLT Pro 55 Roman"/>
                <a:ea typeface="+mn-ea"/>
                <a:cs typeface="+mn-cs"/>
              </a:rPr>
              <a:t>Aanpak van laaggeletterdheid</a:t>
            </a:r>
          </a:p>
        </p:txBody>
      </p:sp>
      <p:sp>
        <p:nvSpPr>
          <p:cNvPr id="5" name="Tijdelijke aanduiding voor dianummer 4"/>
          <p:cNvSpPr>
            <a:spLocks noGrp="1"/>
          </p:cNvSpPr>
          <p:nvPr>
            <p:ph type="sldNum" sz="quarter" idx="4294967295"/>
          </p:nvPr>
        </p:nvSpPr>
        <p:spPr>
          <a:xfrm>
            <a:off x="0" y="6167438"/>
            <a:ext cx="7651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2823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256" y="566190"/>
            <a:ext cx="11031843" cy="1198318"/>
          </a:xfrm>
        </p:spPr>
        <p:txBody>
          <a:bodyPr anchor="t">
            <a:normAutofit/>
          </a:bodyPr>
          <a:lstStyle/>
          <a:p>
            <a:r>
              <a:rPr lang="nl-NL"/>
              <a:t>Vraag </a:t>
            </a:r>
          </a:p>
        </p:txBody>
      </p:sp>
      <p:pic>
        <p:nvPicPr>
          <p:cNvPr id="7" name="Afbeelding 6" descr="Afbeelding met tekst, persoon, binnen, computer&#10;&#10;Automatisch gegenereerde beschrijving">
            <a:extLst>
              <a:ext uri="{FF2B5EF4-FFF2-40B4-BE49-F238E27FC236}">
                <a16:creationId xmlns:a16="http://schemas.microsoft.com/office/drawing/2014/main" id="{FC2547E2-0C09-43D4-A3F0-0BE5C773FA0A}"/>
              </a:ext>
            </a:extLst>
          </p:cNvPr>
          <p:cNvPicPr>
            <a:picLocks noChangeAspect="1"/>
          </p:cNvPicPr>
          <p:nvPr/>
        </p:nvPicPr>
        <p:blipFill rotWithShape="1">
          <a:blip r:embed="rId3">
            <a:extLst>
              <a:ext uri="{28A0092B-C50C-407E-A947-70E740481C1C}">
                <a14:useLocalDpi xmlns:a14="http://schemas.microsoft.com/office/drawing/2010/main" val="0"/>
              </a:ext>
            </a:extLst>
          </a:blip>
          <a:srcRect l="7271" r="-3" b="-3"/>
          <a:stretch/>
        </p:blipFill>
        <p:spPr>
          <a:xfrm>
            <a:off x="571500" y="2048400"/>
            <a:ext cx="5346221" cy="3848400"/>
          </a:xfrm>
          <a:prstGeom prst="rect">
            <a:avLst/>
          </a:prstGeom>
          <a:noFill/>
        </p:spPr>
      </p:pic>
      <p:sp>
        <p:nvSpPr>
          <p:cNvPr id="3" name="Tijdelijke aanduiding voor inhoud 2"/>
          <p:cNvSpPr>
            <a:spLocks noGrp="1"/>
          </p:cNvSpPr>
          <p:nvPr>
            <p:ph sz="half" idx="2"/>
          </p:nvPr>
        </p:nvSpPr>
        <p:spPr>
          <a:xfrm>
            <a:off x="6260282" y="2048400"/>
            <a:ext cx="5346000" cy="3848400"/>
          </a:xfrm>
        </p:spPr>
        <p:txBody>
          <a:bodyPr>
            <a:normAutofit/>
          </a:bodyPr>
          <a:lstStyle/>
          <a:p>
            <a:pPr>
              <a:spcAft>
                <a:spcPts val="600"/>
              </a:spcAft>
            </a:pPr>
            <a:r>
              <a:rPr lang="nl-NL" sz="2400" dirty="0"/>
              <a:t>Hoeveel procent van de laaggeletterden (16-75 jaar) is van autochtone afkomst?</a:t>
            </a:r>
          </a:p>
          <a:p>
            <a:pPr>
              <a:spcAft>
                <a:spcPts val="600"/>
              </a:spcAft>
            </a:pPr>
            <a:endParaRPr lang="nl-NL" sz="2400" dirty="0"/>
          </a:p>
          <a:p>
            <a:pPr marL="457200" indent="-457200">
              <a:spcAft>
                <a:spcPts val="600"/>
              </a:spcAft>
              <a:buAutoNum type="alphaUcPeriod"/>
            </a:pPr>
            <a:r>
              <a:rPr lang="nl-NL" sz="2400" dirty="0"/>
              <a:t>Tussen de 9% en 11%</a:t>
            </a:r>
          </a:p>
          <a:p>
            <a:pPr marL="457200" indent="-457200">
              <a:spcAft>
                <a:spcPts val="600"/>
              </a:spcAft>
              <a:buAutoNum type="alphaUcPeriod"/>
            </a:pPr>
            <a:r>
              <a:rPr lang="nl-NL" sz="2400" dirty="0"/>
              <a:t>Tussen de 21% en 23%</a:t>
            </a:r>
          </a:p>
          <a:p>
            <a:pPr marL="457200" indent="-457200">
              <a:spcAft>
                <a:spcPts val="600"/>
              </a:spcAft>
              <a:buAutoNum type="alphaUcPeriod"/>
            </a:pPr>
            <a:r>
              <a:rPr lang="nl-NL" sz="2400" dirty="0"/>
              <a:t>Tussen de 48% en 51%</a:t>
            </a:r>
          </a:p>
          <a:p>
            <a:pPr marL="360000" lvl="1">
              <a:spcAft>
                <a:spcPts val="600"/>
              </a:spcAft>
            </a:pPr>
            <a:endParaRPr lang="nl-NL" dirty="0">
              <a:solidFill>
                <a:schemeClr val="tx1"/>
              </a:solidFill>
            </a:endParaRPr>
          </a:p>
        </p:txBody>
      </p:sp>
    </p:spTree>
    <p:extLst>
      <p:ext uri="{BB962C8B-B14F-4D97-AF65-F5344CB8AC3E}">
        <p14:creationId xmlns:p14="http://schemas.microsoft.com/office/powerpoint/2010/main" val="37747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256" y="566190"/>
            <a:ext cx="11031843" cy="1198318"/>
          </a:xfrm>
          <a:prstGeom prst="rect">
            <a:avLst/>
          </a:prstGeom>
        </p:spPr>
        <p:txBody>
          <a:bodyPr anchor="t">
            <a:normAutofit/>
          </a:bodyPr>
          <a:lstStyle/>
          <a:p>
            <a:r>
              <a:rPr lang="nl-NL"/>
              <a:t>Antwoord </a:t>
            </a:r>
          </a:p>
        </p:txBody>
      </p:sp>
      <p:sp>
        <p:nvSpPr>
          <p:cNvPr id="3" name="Tijdelijke aanduiding voor inhoud 2"/>
          <p:cNvSpPr>
            <a:spLocks noGrp="1"/>
          </p:cNvSpPr>
          <p:nvPr>
            <p:ph sz="half" idx="1"/>
          </p:nvPr>
        </p:nvSpPr>
        <p:spPr>
          <a:xfrm>
            <a:off x="571500" y="2048400"/>
            <a:ext cx="5346221" cy="3848400"/>
          </a:xfrm>
          <a:prstGeom prst="rect">
            <a:avLst/>
          </a:prstGeom>
        </p:spPr>
        <p:txBody>
          <a:bodyPr>
            <a:normAutofit/>
          </a:bodyPr>
          <a:lstStyle/>
          <a:p>
            <a:pPr>
              <a:spcAft>
                <a:spcPts val="600"/>
              </a:spcAft>
            </a:pPr>
            <a:r>
              <a:rPr lang="nl-NL" sz="2400" dirty="0"/>
              <a:t>Hoeveel procent van de laaggeletterden (16-75 jaar) is van autochtone afkomst?</a:t>
            </a:r>
          </a:p>
          <a:p>
            <a:pPr>
              <a:spcAft>
                <a:spcPts val="600"/>
              </a:spcAft>
            </a:pPr>
            <a:endParaRPr lang="nl-NL" sz="2400" dirty="0"/>
          </a:p>
          <a:p>
            <a:pPr marL="457200" indent="-457200">
              <a:spcAft>
                <a:spcPts val="600"/>
              </a:spcAft>
              <a:buAutoNum type="alphaUcPeriod"/>
            </a:pPr>
            <a:r>
              <a:rPr lang="nl-NL" sz="2400" strike="sngStrike" dirty="0"/>
              <a:t>Tussen de 9% en 11%</a:t>
            </a:r>
          </a:p>
          <a:p>
            <a:pPr marL="457200" indent="-457200">
              <a:spcAft>
                <a:spcPts val="600"/>
              </a:spcAft>
              <a:buAutoNum type="alphaUcPeriod"/>
            </a:pPr>
            <a:r>
              <a:rPr lang="nl-NL" sz="2400" strike="sngStrike" dirty="0"/>
              <a:t>Tussen de 21% en 23%</a:t>
            </a:r>
          </a:p>
          <a:p>
            <a:pPr marL="457200" indent="-457200">
              <a:spcAft>
                <a:spcPts val="600"/>
              </a:spcAft>
              <a:buAutoNum type="alphaUcPeriod"/>
            </a:pPr>
            <a:r>
              <a:rPr lang="nl-NL" sz="2400" dirty="0">
                <a:solidFill>
                  <a:schemeClr val="tx2"/>
                </a:solidFill>
              </a:rPr>
              <a:t>Tussen de 48% en 51%</a:t>
            </a:r>
          </a:p>
          <a:p>
            <a:pPr marL="358775" lvl="1" indent="-358775">
              <a:spcAft>
                <a:spcPts val="600"/>
              </a:spcAft>
            </a:pPr>
            <a:endParaRPr lang="nl-NL" dirty="0">
              <a:solidFill>
                <a:schemeClr val="tx1"/>
              </a:solidFill>
            </a:endParaRPr>
          </a:p>
        </p:txBody>
      </p:sp>
    </p:spTree>
    <p:extLst>
      <p:ext uri="{BB962C8B-B14F-4D97-AF65-F5344CB8AC3E}">
        <p14:creationId xmlns:p14="http://schemas.microsoft.com/office/powerpoint/2010/main" val="15992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908" y="483254"/>
            <a:ext cx="11031843" cy="1198318"/>
          </a:xfrm>
        </p:spPr>
        <p:txBody>
          <a:bodyPr/>
          <a:lstStyle/>
          <a:p>
            <a:r>
              <a:rPr lang="nl-NL"/>
              <a:t>Maatschappelijke kosten </a:t>
            </a:r>
          </a:p>
        </p:txBody>
      </p:sp>
      <p:graphicFrame>
        <p:nvGraphicFramePr>
          <p:cNvPr id="10" name="Tijdelijke aanduiding voor inhoud 9">
            <a:extLst>
              <a:ext uri="{FF2B5EF4-FFF2-40B4-BE49-F238E27FC236}">
                <a16:creationId xmlns:a16="http://schemas.microsoft.com/office/drawing/2014/main" id="{DAEAC5B7-E94D-46E1-9AFA-25E38CEFE35E}"/>
              </a:ext>
            </a:extLst>
          </p:cNvPr>
          <p:cNvGraphicFramePr>
            <a:graphicFrameLocks noGrp="1"/>
          </p:cNvGraphicFramePr>
          <p:nvPr>
            <p:ph idx="1"/>
          </p:nvPr>
        </p:nvGraphicFramePr>
        <p:xfrm>
          <a:off x="377640" y="1089927"/>
          <a:ext cx="11051380" cy="4827190"/>
        </p:xfrm>
        <a:graphic>
          <a:graphicData uri="http://schemas.openxmlformats.org/drawingml/2006/chart">
            <c:chart xmlns:c="http://schemas.openxmlformats.org/drawingml/2006/chart" xmlns:r="http://schemas.openxmlformats.org/officeDocument/2006/relationships" r:id="rId2"/>
          </a:graphicData>
        </a:graphic>
      </p:graphicFrame>
      <p:sp>
        <p:nvSpPr>
          <p:cNvPr id="6" name="Tijdelijke aanduiding voor inhoud 2">
            <a:extLst>
              <a:ext uri="{FF2B5EF4-FFF2-40B4-BE49-F238E27FC236}">
                <a16:creationId xmlns:a16="http://schemas.microsoft.com/office/drawing/2014/main" id="{ED8CC63E-4E39-42A8-8550-6810D8C9C8C2}"/>
              </a:ext>
            </a:extLst>
          </p:cNvPr>
          <p:cNvSpPr txBox="1">
            <a:spLocks/>
          </p:cNvSpPr>
          <p:nvPr/>
        </p:nvSpPr>
        <p:spPr>
          <a:xfrm>
            <a:off x="8922067" y="6222613"/>
            <a:ext cx="2616685" cy="301177"/>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2400" kern="1200">
                <a:solidFill>
                  <a:schemeClr val="tx2"/>
                </a:solidFill>
                <a:latin typeface="+mn-lt"/>
                <a:ea typeface="+mn-ea"/>
                <a:cs typeface="+mn-cs"/>
              </a:defRPr>
            </a:lvl2pPr>
            <a:lvl3pPr marL="180975" indent="-180975" algn="l" defTabSz="914400"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3pPr>
            <a:lvl4pPr marL="361950" indent="-180975" algn="l" defTabSz="914400"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4pPr>
            <a:lvl5pPr marL="542925" indent="-180975" algn="l" defTabSz="914400"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a:ln>
                  <a:noFill/>
                </a:ln>
                <a:solidFill>
                  <a:prstClr val="black"/>
                </a:solidFill>
                <a:effectLst/>
                <a:uLnTx/>
                <a:uFillTx/>
                <a:latin typeface="HelveticaNeueLT Pro 55 Roman"/>
                <a:ea typeface="+mn-ea"/>
                <a:cs typeface="+mn-cs"/>
              </a:rPr>
              <a:t>Bron: </a:t>
            </a:r>
            <a:r>
              <a:rPr kumimoji="0" lang="nl-NL" sz="1200" b="0" i="0" u="none" strike="noStrike" kern="1200" cap="none" spc="0" normalizeH="0" baseline="0" noProof="0">
                <a:ln>
                  <a:noFill/>
                </a:ln>
                <a:solidFill>
                  <a:prstClr val="black"/>
                </a:solidFill>
                <a:effectLst/>
                <a:uLnTx/>
                <a:uFillTx/>
                <a:latin typeface="HelveticaNeueLT Pro 55 Roman"/>
                <a:ea typeface="+mn-ea"/>
                <a:cs typeface="+mn-cs"/>
                <a:hlinkClick r:id="rId3"/>
              </a:rPr>
              <a:t>PWC maatschappelijke kosten</a:t>
            </a:r>
            <a:endParaRPr kumimoji="0" lang="en-US" sz="1800" b="0" i="0" u="none" strike="noStrike" kern="1200" cap="none" spc="0" normalizeH="0" baseline="0" noProof="0">
              <a:ln>
                <a:noFill/>
              </a:ln>
              <a:solidFill>
                <a:prstClr val="black"/>
              </a:solidFill>
              <a:effectLst/>
              <a:uLnTx/>
              <a:uFillTx/>
              <a:latin typeface="HelveticaNeueLT Pro 55 Roman"/>
              <a:ea typeface="+mn-ea"/>
              <a:cs typeface="+mn-cs"/>
            </a:endParaRPr>
          </a:p>
        </p:txBody>
      </p:sp>
    </p:spTree>
    <p:extLst>
      <p:ext uri="{BB962C8B-B14F-4D97-AF65-F5344CB8AC3E}">
        <p14:creationId xmlns:p14="http://schemas.microsoft.com/office/powerpoint/2010/main" val="158924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71BBF-B4D3-983B-D655-E16D3BCF99CF}"/>
              </a:ext>
            </a:extLst>
          </p:cNvPr>
          <p:cNvSpPr>
            <a:spLocks noGrp="1"/>
          </p:cNvSpPr>
          <p:nvPr>
            <p:ph type="title"/>
          </p:nvPr>
        </p:nvSpPr>
        <p:spPr/>
        <p:txBody>
          <a:bodyPr/>
          <a:lstStyle/>
          <a:p>
            <a:r>
              <a:rPr lang="nl-NL" dirty="0"/>
              <a:t>Samen kunnen we de cirkel doorbreken</a:t>
            </a:r>
            <a:br>
              <a:rPr lang="nl-NL" dirty="0"/>
            </a:br>
            <a:r>
              <a:rPr lang="nl-NL" sz="2000" dirty="0">
                <a:solidFill>
                  <a:schemeClr val="tx2"/>
                </a:solidFill>
              </a:rPr>
              <a:t>Het leven van Lisa</a:t>
            </a:r>
          </a:p>
        </p:txBody>
      </p:sp>
      <p:pic>
        <p:nvPicPr>
          <p:cNvPr id="3" name="Onlinemedia 2" title="Het leven van Lisa - over laaggeletterdheid (met ondertiteling)">
            <a:hlinkClick r:id="" action="ppaction://media"/>
            <a:extLst>
              <a:ext uri="{FF2B5EF4-FFF2-40B4-BE49-F238E27FC236}">
                <a16:creationId xmlns:a16="http://schemas.microsoft.com/office/drawing/2014/main" id="{429FD861-E7F0-8D8E-7D33-C6A935A35595}"/>
              </a:ext>
            </a:extLst>
          </p:cNvPr>
          <p:cNvPicPr>
            <a:picLocks noRot="1" noChangeAspect="1"/>
          </p:cNvPicPr>
          <p:nvPr>
            <a:videoFile r:link="rId1"/>
          </p:nvPr>
        </p:nvPicPr>
        <p:blipFill>
          <a:blip r:embed="rId4"/>
          <a:stretch>
            <a:fillRect/>
          </a:stretch>
        </p:blipFill>
        <p:spPr>
          <a:xfrm>
            <a:off x="1600840" y="1383030"/>
            <a:ext cx="8990319" cy="5079530"/>
          </a:xfrm>
          <a:prstGeom prst="rect">
            <a:avLst/>
          </a:prstGeom>
        </p:spPr>
      </p:pic>
    </p:spTree>
    <p:extLst>
      <p:ext uri="{BB962C8B-B14F-4D97-AF65-F5344CB8AC3E}">
        <p14:creationId xmlns:p14="http://schemas.microsoft.com/office/powerpoint/2010/main" val="10605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5B91C-A9F8-DD66-2C67-C557E9D10366}"/>
              </a:ext>
            </a:extLst>
          </p:cNvPr>
          <p:cNvSpPr>
            <a:spLocks noGrp="1"/>
          </p:cNvSpPr>
          <p:nvPr>
            <p:ph type="title"/>
          </p:nvPr>
        </p:nvSpPr>
        <p:spPr/>
        <p:txBody>
          <a:bodyPr/>
          <a:lstStyle/>
          <a:p>
            <a:r>
              <a:rPr lang="nl-NL" dirty="0"/>
              <a:t>Wat kunt u doen?</a:t>
            </a:r>
          </a:p>
        </p:txBody>
      </p:sp>
      <p:sp>
        <p:nvSpPr>
          <p:cNvPr id="3" name="Tekstvak 2">
            <a:extLst>
              <a:ext uri="{FF2B5EF4-FFF2-40B4-BE49-F238E27FC236}">
                <a16:creationId xmlns:a16="http://schemas.microsoft.com/office/drawing/2014/main" id="{E9C9A8C8-B1F2-D5B9-610A-8BBBFFBBCC58}"/>
              </a:ext>
            </a:extLst>
          </p:cNvPr>
          <p:cNvSpPr txBox="1"/>
          <p:nvPr/>
        </p:nvSpPr>
        <p:spPr>
          <a:xfrm>
            <a:off x="811530" y="1055848"/>
            <a:ext cx="9762609" cy="5570756"/>
          </a:xfrm>
          <a:prstGeom prst="rect">
            <a:avLst/>
          </a:prstGeom>
          <a:noFill/>
        </p:spPr>
        <p:txBody>
          <a:bodyPr wrap="none" rtlCol="0">
            <a:spAutoFit/>
          </a:bodyPr>
          <a:lstStyle/>
          <a:p>
            <a:pPr marL="285750" indent="-285750">
              <a:buFont typeface="Arial" panose="020B0604020202020204" pitchFamily="34" charset="0"/>
              <a:buChar char="•"/>
            </a:pPr>
            <a:r>
              <a:rPr lang="nl-NL" sz="2800" dirty="0">
                <a:solidFill>
                  <a:schemeClr val="tx2"/>
                </a:solidFill>
              </a:rPr>
              <a:t>Vereenvoudig je communicatie</a:t>
            </a:r>
          </a:p>
          <a:p>
            <a:pPr marL="742950" lvl="1" indent="-285750">
              <a:buFont typeface="Arial" panose="020B0604020202020204" pitchFamily="34" charset="0"/>
              <a:buChar char="•"/>
            </a:pPr>
            <a:r>
              <a:rPr lang="nl-NL" sz="2400" dirty="0"/>
              <a:t>Verschillende workshops, trainingen en begeleiding beschikbaar</a:t>
            </a:r>
          </a:p>
          <a:p>
            <a:pPr marL="742950" lvl="1"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800" dirty="0">
                <a:solidFill>
                  <a:schemeClr val="tx2"/>
                </a:solidFill>
              </a:rPr>
              <a:t>Pas je dienstverlening aan</a:t>
            </a:r>
          </a:p>
          <a:p>
            <a:pPr marL="742950" lvl="1" indent="-285750">
              <a:buFont typeface="Arial" panose="020B0604020202020204" pitchFamily="34" charset="0"/>
              <a:buChar char="•"/>
            </a:pPr>
            <a:r>
              <a:rPr lang="nl-NL" sz="2400" dirty="0"/>
              <a:t>Laat je adviseren!</a:t>
            </a:r>
          </a:p>
          <a:p>
            <a:pPr marL="742950" lvl="1"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800" dirty="0">
                <a:solidFill>
                  <a:schemeClr val="tx2"/>
                </a:solidFill>
              </a:rPr>
              <a:t>Herken de signalen</a:t>
            </a:r>
          </a:p>
          <a:p>
            <a:pPr marL="742950" lvl="1" indent="-285750">
              <a:buFont typeface="Arial" panose="020B0604020202020204" pitchFamily="34" charset="0"/>
              <a:buChar char="•"/>
            </a:pPr>
            <a:r>
              <a:rPr lang="nl-NL" sz="2400" dirty="0"/>
              <a:t>Volg een workshop herkennen van laaggeletterdheid</a:t>
            </a:r>
          </a:p>
          <a:p>
            <a:pPr lvl="1"/>
            <a:endParaRPr lang="nl-NL" sz="2400" dirty="0"/>
          </a:p>
          <a:p>
            <a:pPr marL="285750" indent="-285750">
              <a:buFont typeface="Arial" panose="020B0604020202020204" pitchFamily="34" charset="0"/>
              <a:buChar char="•"/>
            </a:pPr>
            <a:r>
              <a:rPr lang="nl-NL" sz="2800" dirty="0">
                <a:solidFill>
                  <a:schemeClr val="tx2"/>
                </a:solidFill>
              </a:rPr>
              <a:t>Verwijs laaggeletterden door</a:t>
            </a:r>
          </a:p>
          <a:p>
            <a:pPr marL="742950" lvl="1" indent="-285750">
              <a:buFont typeface="Arial" panose="020B0604020202020204" pitchFamily="34" charset="0"/>
              <a:buChar char="•"/>
            </a:pPr>
            <a:r>
              <a:rPr lang="nl-NL" sz="2400" dirty="0"/>
              <a:t>Bijvoorbeeld via </a:t>
            </a:r>
            <a:r>
              <a:rPr lang="nl-NL" sz="2400" dirty="0">
                <a:solidFill>
                  <a:schemeClr val="accent6"/>
                </a:solidFill>
                <a:hlinkClick r:id="rId3">
                  <a:extLst>
                    <a:ext uri="{A12FA001-AC4F-418D-AE19-62706E023703}">
                      <ahyp:hlinkClr xmlns:ahyp="http://schemas.microsoft.com/office/drawing/2018/hyperlinkcolor" val="tx"/>
                    </a:ext>
                  </a:extLst>
                </a:hlinkClick>
              </a:rPr>
              <a:t>www.ikwilleren.nl</a:t>
            </a:r>
            <a:r>
              <a:rPr lang="nl-NL" sz="2400" dirty="0">
                <a:solidFill>
                  <a:schemeClr val="accent6"/>
                </a:solidFill>
              </a:rPr>
              <a:t> </a:t>
            </a:r>
          </a:p>
          <a:p>
            <a:pPr lvl="1"/>
            <a:endParaRPr lang="nl-NL" sz="2400" dirty="0">
              <a:solidFill>
                <a:schemeClr val="accent6"/>
              </a:solidFill>
            </a:endParaRPr>
          </a:p>
          <a:p>
            <a:pPr marL="285750" indent="-285750">
              <a:buFont typeface="Arial" panose="020B0604020202020204" pitchFamily="34" charset="0"/>
              <a:buChar char="•"/>
            </a:pPr>
            <a:r>
              <a:rPr lang="nl-NL" sz="2800" dirty="0">
                <a:solidFill>
                  <a:schemeClr val="tx2"/>
                </a:solidFill>
              </a:rPr>
              <a:t>Sluit je aan bij het netwerk</a:t>
            </a:r>
          </a:p>
          <a:p>
            <a:pPr marL="742950" lvl="1" indent="-285750">
              <a:buFont typeface="Arial" panose="020B0604020202020204" pitchFamily="34" charset="0"/>
              <a:buChar char="•"/>
            </a:pPr>
            <a:r>
              <a:rPr lang="nl-NL" sz="2400" dirty="0"/>
              <a:t>Informeer bij je lokale </a:t>
            </a:r>
            <a:r>
              <a:rPr lang="nl-NL" sz="2400" dirty="0" err="1"/>
              <a:t>taalhuis</a:t>
            </a:r>
            <a:r>
              <a:rPr lang="nl-NL" sz="2400" dirty="0"/>
              <a:t>!</a:t>
            </a:r>
          </a:p>
        </p:txBody>
      </p:sp>
    </p:spTree>
    <p:extLst>
      <p:ext uri="{BB962C8B-B14F-4D97-AF65-F5344CB8AC3E}">
        <p14:creationId xmlns:p14="http://schemas.microsoft.com/office/powerpoint/2010/main" val="18913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D2229DA-594B-4164-8861-75858BFFA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 b="12148"/>
          <a:stretch/>
        </p:blipFill>
        <p:spPr bwMode="auto">
          <a:xfrm>
            <a:off x="120650" y="68263"/>
            <a:ext cx="11177588" cy="6721475"/>
          </a:xfrm>
          <a:prstGeom prst="rect">
            <a:avLst/>
          </a:prstGeom>
          <a:solidFill>
            <a:srgbClr val="FFFFFF"/>
          </a:solidFill>
        </p:spPr>
      </p:pic>
      <p:sp>
        <p:nvSpPr>
          <p:cNvPr id="6" name="Tijdelijke aanduiding voor dianummer 5" hidden="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336C48C-F87C-4E4B-81EF-5027B17D1F61}" type="slidenum">
              <a:rPr kumimoji="0" lang="nl-NL" sz="1500" b="0" i="0" u="none" strike="noStrike" kern="1200" cap="none" spc="0" normalizeH="0" baseline="0" noProof="1"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15</a:t>
            </a:fld>
            <a:endParaRPr kumimoji="0" lang="nl-NL" sz="1500" b="0" i="0" u="none" strike="noStrike" kern="1200" cap="none" spc="0" normalizeH="0" baseline="0" noProof="1">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24844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256" y="566190"/>
            <a:ext cx="11031843" cy="1198318"/>
          </a:xfrm>
          <a:prstGeom prst="rect">
            <a:avLst/>
          </a:prstGeom>
        </p:spPr>
        <p:txBody>
          <a:bodyPr anchor="t">
            <a:normAutofit/>
          </a:bodyPr>
          <a:lstStyle/>
          <a:p>
            <a:r>
              <a:rPr lang="nl-NL"/>
              <a:t>Winst aanpak laaggeletterdheid</a:t>
            </a:r>
          </a:p>
        </p:txBody>
      </p:sp>
      <p:pic>
        <p:nvPicPr>
          <p:cNvPr id="7" name="Afbeelding 6">
            <a:extLst>
              <a:ext uri="{FF2B5EF4-FFF2-40B4-BE49-F238E27FC236}">
                <a16:creationId xmlns:a16="http://schemas.microsoft.com/office/drawing/2014/main" id="{6BCAE332-AB8F-4AD3-975B-BCE35528AC67}"/>
              </a:ext>
            </a:extLst>
          </p:cNvPr>
          <p:cNvPicPr>
            <a:picLocks noChangeAspect="1"/>
          </p:cNvPicPr>
          <p:nvPr/>
        </p:nvPicPr>
        <p:blipFill>
          <a:blip r:embed="rId3"/>
          <a:stretch>
            <a:fillRect/>
          </a:stretch>
        </p:blipFill>
        <p:spPr>
          <a:xfrm>
            <a:off x="879311" y="1165349"/>
            <a:ext cx="7521739" cy="5302827"/>
          </a:xfrm>
          <a:prstGeom prst="rect">
            <a:avLst/>
          </a:prstGeom>
          <a:noFill/>
        </p:spPr>
      </p:pic>
    </p:spTree>
    <p:extLst>
      <p:ext uri="{BB962C8B-B14F-4D97-AF65-F5344CB8AC3E}">
        <p14:creationId xmlns:p14="http://schemas.microsoft.com/office/powerpoint/2010/main" val="127273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sz="9600"/>
              <a:t>Vragen? </a:t>
            </a:r>
          </a:p>
        </p:txBody>
      </p:sp>
      <p:sp>
        <p:nvSpPr>
          <p:cNvPr id="9" name="Ondertitel 8"/>
          <p:cNvSpPr>
            <a:spLocks noGrp="1"/>
          </p:cNvSpPr>
          <p:nvPr>
            <p:ph type="subTitle" idx="1"/>
          </p:nvPr>
        </p:nvSpPr>
        <p:spPr>
          <a:xfrm>
            <a:off x="530942" y="5230881"/>
            <a:ext cx="10998200" cy="1227137"/>
          </a:xfrm>
        </p:spPr>
        <p:txBody>
          <a:bodyPr/>
          <a:lstStyle/>
          <a:p>
            <a:r>
              <a:rPr lang="nl-NL" sz="2800" dirty="0">
                <a:hlinkClick r:id="rId2">
                  <a:extLst>
                    <a:ext uri="{A12FA001-AC4F-418D-AE19-62706E023703}">
                      <ahyp:hlinkClr xmlns:ahyp="http://schemas.microsoft.com/office/drawing/2018/hyperlinkcolor" val="tx"/>
                    </a:ext>
                  </a:extLst>
                </a:hlinkClick>
              </a:rPr>
              <a:t>Info@lezenenschrijven.nl</a:t>
            </a:r>
            <a:endParaRPr lang="nl-NL" sz="2800" dirty="0"/>
          </a:p>
          <a:p>
            <a:r>
              <a:rPr lang="nl-NL" sz="2800" dirty="0"/>
              <a:t>0800 023 44 44 (gratis)</a:t>
            </a:r>
          </a:p>
        </p:txBody>
      </p:sp>
      <p:sp>
        <p:nvSpPr>
          <p:cNvPr id="12" name="Tijdelijke aanduiding voor tekst 11"/>
          <p:cNvSpPr>
            <a:spLocks noGrp="1"/>
          </p:cNvSpPr>
          <p:nvPr>
            <p:ph type="body" sz="quarter" idx="10"/>
          </p:nvPr>
        </p:nvSpPr>
        <p:spPr>
          <a:xfrm>
            <a:off x="530942" y="4024436"/>
            <a:ext cx="5685692" cy="926124"/>
          </a:xfrm>
        </p:spPr>
        <p:txBody>
          <a:bodyPr/>
          <a:lstStyle/>
          <a:p>
            <a:r>
              <a:rPr lang="nl-NL" dirty="0">
                <a:highlight>
                  <a:srgbClr val="00FF00"/>
                </a:highlight>
              </a:rPr>
              <a:t>Naam</a:t>
            </a:r>
          </a:p>
          <a:p>
            <a:r>
              <a:rPr lang="nl-NL" dirty="0">
                <a:highlight>
                  <a:srgbClr val="00FF00"/>
                </a:highlight>
              </a:rPr>
              <a:t>Organisatie </a:t>
            </a:r>
          </a:p>
          <a:p>
            <a:r>
              <a:rPr lang="nl-NL" dirty="0">
                <a:highlight>
                  <a:srgbClr val="00FF00"/>
                </a:highlight>
              </a:rPr>
              <a:t>E-mail </a:t>
            </a:r>
          </a:p>
        </p:txBody>
      </p:sp>
      <p:sp>
        <p:nvSpPr>
          <p:cNvPr id="4" name="Tijdelijke aanduiding voor voettekst 3"/>
          <p:cNvSpPr>
            <a:spLocks noGrp="1"/>
          </p:cNvSpPr>
          <p:nvPr>
            <p:ph type="ftr" sz="quarter" idx="4294967295"/>
          </p:nvPr>
        </p:nvSpPr>
        <p:spPr>
          <a:xfrm>
            <a:off x="2336800" y="6234113"/>
            <a:ext cx="9855200" cy="3063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AD9150"/>
                </a:solidFill>
                <a:effectLst/>
                <a:uLnTx/>
                <a:uFillTx/>
                <a:latin typeface="HelveticaNeueLT Pro 55 Roman"/>
                <a:ea typeface="+mn-ea"/>
                <a:cs typeface="+mn-cs"/>
              </a:rPr>
              <a:t>Aanpak van laaggeletterdheid</a:t>
            </a:r>
          </a:p>
        </p:txBody>
      </p:sp>
      <p:sp>
        <p:nvSpPr>
          <p:cNvPr id="5" name="Tijdelijke aanduiding voor dianummer 4"/>
          <p:cNvSpPr>
            <a:spLocks noGrp="1"/>
          </p:cNvSpPr>
          <p:nvPr>
            <p:ph type="sldNum" sz="quarter" idx="4294967295"/>
          </p:nvPr>
        </p:nvSpPr>
        <p:spPr>
          <a:xfrm>
            <a:off x="0" y="6167438"/>
            <a:ext cx="7651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pic>
        <p:nvPicPr>
          <p:cNvPr id="7" name="Afbeelding 6" descr="Afbeelding met schermafbeelding, tekening&#10;&#10;Automatisch gegenereerde beschrijving">
            <a:extLst>
              <a:ext uri="{FF2B5EF4-FFF2-40B4-BE49-F238E27FC236}">
                <a16:creationId xmlns:a16="http://schemas.microsoft.com/office/drawing/2014/main" id="{8D98EC69-F131-4466-ADB1-4E0ECA5E7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894" y="820738"/>
            <a:ext cx="4418377" cy="4418377"/>
          </a:xfrm>
          <a:prstGeom prst="rect">
            <a:avLst/>
          </a:prstGeom>
        </p:spPr>
      </p:pic>
    </p:spTree>
    <p:extLst>
      <p:ext uri="{BB962C8B-B14F-4D97-AF65-F5344CB8AC3E}">
        <p14:creationId xmlns:p14="http://schemas.microsoft.com/office/powerpoint/2010/main" val="31792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3DC87D6-C8E7-99B1-B9D7-239EEB2758F8}"/>
              </a:ext>
            </a:extLst>
          </p:cNvPr>
          <p:cNvPicPr>
            <a:picLocks noChangeAspect="1"/>
          </p:cNvPicPr>
          <p:nvPr/>
        </p:nvPicPr>
        <p:blipFill>
          <a:blip r:embed="rId3"/>
          <a:stretch>
            <a:fillRect/>
          </a:stretch>
        </p:blipFill>
        <p:spPr>
          <a:xfrm>
            <a:off x="762000" y="333375"/>
            <a:ext cx="10668000" cy="6191250"/>
          </a:xfrm>
          <a:prstGeom prst="rect">
            <a:avLst/>
          </a:prstGeom>
        </p:spPr>
      </p:pic>
    </p:spTree>
    <p:extLst>
      <p:ext uri="{BB962C8B-B14F-4D97-AF65-F5344CB8AC3E}">
        <p14:creationId xmlns:p14="http://schemas.microsoft.com/office/powerpoint/2010/main" val="5104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91E51-AB3E-A245-1E96-675C32F933DD}"/>
              </a:ext>
            </a:extLst>
          </p:cNvPr>
          <p:cNvSpPr>
            <a:spLocks noGrp="1"/>
          </p:cNvSpPr>
          <p:nvPr>
            <p:ph type="title"/>
          </p:nvPr>
        </p:nvSpPr>
        <p:spPr/>
        <p:txBody>
          <a:bodyPr/>
          <a:lstStyle/>
          <a:p>
            <a:r>
              <a:rPr lang="nl-NL" dirty="0"/>
              <a:t>Even voorstellen</a:t>
            </a:r>
          </a:p>
        </p:txBody>
      </p:sp>
      <p:pic>
        <p:nvPicPr>
          <p:cNvPr id="6" name="Gráfico 22" descr="User">
            <a:extLst>
              <a:ext uri="{FF2B5EF4-FFF2-40B4-BE49-F238E27FC236}">
                <a16:creationId xmlns:a16="http://schemas.microsoft.com/office/drawing/2014/main" id="{2197E77F-6DA0-83D9-9A83-0239383E21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3390" y="2347291"/>
            <a:ext cx="2163417" cy="2163417"/>
          </a:xfrm>
          <a:prstGeom prst="rect">
            <a:avLst/>
          </a:prstGeom>
        </p:spPr>
      </p:pic>
      <p:sp>
        <p:nvSpPr>
          <p:cNvPr id="7" name="Tekstvak 6">
            <a:extLst>
              <a:ext uri="{FF2B5EF4-FFF2-40B4-BE49-F238E27FC236}">
                <a16:creationId xmlns:a16="http://schemas.microsoft.com/office/drawing/2014/main" id="{2B933992-2B2F-6949-0346-704DB1BEEE10}"/>
              </a:ext>
            </a:extLst>
          </p:cNvPr>
          <p:cNvSpPr txBox="1"/>
          <p:nvPr/>
        </p:nvSpPr>
        <p:spPr>
          <a:xfrm>
            <a:off x="1360018" y="4429592"/>
            <a:ext cx="2690160" cy="369332"/>
          </a:xfrm>
          <a:prstGeom prst="rect">
            <a:avLst/>
          </a:prstGeom>
          <a:noFill/>
        </p:spPr>
        <p:txBody>
          <a:bodyPr wrap="none" rtlCol="0">
            <a:spAutoFit/>
          </a:bodyPr>
          <a:lstStyle/>
          <a:p>
            <a:r>
              <a:rPr lang="nl-NL" dirty="0">
                <a:solidFill>
                  <a:schemeClr val="tx2"/>
                </a:solidFill>
              </a:rPr>
              <a:t>[ Foto/ logo organisatie ]</a:t>
            </a:r>
          </a:p>
        </p:txBody>
      </p:sp>
      <p:sp>
        <p:nvSpPr>
          <p:cNvPr id="8" name="Tekstvak 7">
            <a:extLst>
              <a:ext uri="{FF2B5EF4-FFF2-40B4-BE49-F238E27FC236}">
                <a16:creationId xmlns:a16="http://schemas.microsoft.com/office/drawing/2014/main" id="{7030CD58-B45A-7411-CE11-31EA440B00C8}"/>
              </a:ext>
            </a:extLst>
          </p:cNvPr>
          <p:cNvSpPr txBox="1"/>
          <p:nvPr/>
        </p:nvSpPr>
        <p:spPr>
          <a:xfrm>
            <a:off x="5729592" y="2859932"/>
            <a:ext cx="3155031" cy="1569660"/>
          </a:xfrm>
          <a:prstGeom prst="rect">
            <a:avLst/>
          </a:prstGeom>
          <a:noFill/>
        </p:spPr>
        <p:txBody>
          <a:bodyPr wrap="none" rtlCol="0">
            <a:spAutoFit/>
          </a:bodyPr>
          <a:lstStyle/>
          <a:p>
            <a:r>
              <a:rPr lang="nl-NL" sz="2400" dirty="0">
                <a:solidFill>
                  <a:schemeClr val="tx2"/>
                </a:solidFill>
              </a:rPr>
              <a:t>Naam</a:t>
            </a:r>
          </a:p>
          <a:p>
            <a:r>
              <a:rPr lang="nl-NL" sz="2400" dirty="0">
                <a:solidFill>
                  <a:schemeClr val="tx2"/>
                </a:solidFill>
              </a:rPr>
              <a:t>Functie</a:t>
            </a:r>
          </a:p>
          <a:p>
            <a:r>
              <a:rPr lang="nl-NL" sz="2400" dirty="0">
                <a:solidFill>
                  <a:schemeClr val="tx2"/>
                </a:solidFill>
              </a:rPr>
              <a:t>Naam organisatie</a:t>
            </a:r>
          </a:p>
          <a:p>
            <a:r>
              <a:rPr lang="nl-NL" sz="2400" dirty="0">
                <a:solidFill>
                  <a:schemeClr val="tx2"/>
                </a:solidFill>
              </a:rPr>
              <a:t>Evt. contactgegevens</a:t>
            </a:r>
          </a:p>
        </p:txBody>
      </p:sp>
    </p:spTree>
    <p:extLst>
      <p:ext uri="{BB962C8B-B14F-4D97-AF65-F5344CB8AC3E}">
        <p14:creationId xmlns:p14="http://schemas.microsoft.com/office/powerpoint/2010/main" val="362251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383536" y="433824"/>
            <a:ext cx="8995566" cy="6424176"/>
          </a:xfrm>
          <a:prstGeom prst="rect">
            <a:avLst/>
          </a:prstGeom>
        </p:spPr>
      </p:pic>
      <p:sp>
        <p:nvSpPr>
          <p:cNvPr id="3" name="Tijdelijke aanduiding voor tekst 2"/>
          <p:cNvSpPr>
            <a:spLocks noGrp="1"/>
          </p:cNvSpPr>
          <p:nvPr>
            <p:ph type="body" idx="1"/>
          </p:nvPr>
        </p:nvSpPr>
        <p:spPr>
          <a:xfrm>
            <a:off x="535356" y="534154"/>
            <a:ext cx="10515600" cy="1500187"/>
          </a:xfrm>
        </p:spPr>
        <p:txBody>
          <a:bodyPr/>
          <a:lstStyle/>
          <a:p>
            <a:r>
              <a:rPr lang="nl-NL" sz="4800" dirty="0"/>
              <a:t>Wat is laaggeletterdheid?</a:t>
            </a:r>
          </a:p>
        </p:txBody>
      </p:sp>
    </p:spTree>
    <p:extLst>
      <p:ext uri="{BB962C8B-B14F-4D97-AF65-F5344CB8AC3E}">
        <p14:creationId xmlns:p14="http://schemas.microsoft.com/office/powerpoint/2010/main" val="35358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C664E-49C6-4261-95A6-858559549682}"/>
              </a:ext>
            </a:extLst>
          </p:cNvPr>
          <p:cNvSpPr>
            <a:spLocks noGrp="1"/>
          </p:cNvSpPr>
          <p:nvPr>
            <p:ph type="title"/>
          </p:nvPr>
        </p:nvSpPr>
        <p:spPr/>
        <p:txBody>
          <a:bodyPr/>
          <a:lstStyle/>
          <a:p>
            <a:r>
              <a:rPr lang="nl-NL"/>
              <a:t>Over laaggeletterdheid</a:t>
            </a:r>
          </a:p>
        </p:txBody>
      </p:sp>
      <p:sp>
        <p:nvSpPr>
          <p:cNvPr id="6" name="Tijdelijke aanduiding voor inhoud 2">
            <a:extLst>
              <a:ext uri="{FF2B5EF4-FFF2-40B4-BE49-F238E27FC236}">
                <a16:creationId xmlns:a16="http://schemas.microsoft.com/office/drawing/2014/main" id="{1D6C380A-5ABF-47F0-9344-C301C7932953}"/>
              </a:ext>
            </a:extLst>
          </p:cNvPr>
          <p:cNvSpPr>
            <a:spLocks noGrp="1"/>
          </p:cNvSpPr>
          <p:nvPr>
            <p:ph idx="1"/>
          </p:nvPr>
        </p:nvSpPr>
        <p:spPr>
          <a:xfrm>
            <a:off x="1464084" y="1974558"/>
            <a:ext cx="9000000" cy="3848100"/>
          </a:xfrm>
        </p:spPr>
        <p:txBody>
          <a:bodyPr/>
          <a:lstStyle/>
          <a:p>
            <a:pPr algn="ctr"/>
            <a:r>
              <a:rPr lang="nl-NL" b="1" dirty="0"/>
              <a:t>Niet voldoende lees-, schrijf-, of rekenvaardigheden hebben om goed mee te kunnen doen </a:t>
            </a:r>
          </a:p>
          <a:p>
            <a:pPr algn="ctr"/>
            <a:r>
              <a:rPr lang="nl-NL" dirty="0">
                <a:solidFill>
                  <a:schemeClr val="tx2"/>
                </a:solidFill>
              </a:rPr>
              <a:t>in het dagelijks leven en in werksituaties</a:t>
            </a:r>
          </a:p>
          <a:p>
            <a:pPr marL="457200" indent="-457200" algn="ctr">
              <a:buFontTx/>
              <a:buChar char="-"/>
            </a:pPr>
            <a:r>
              <a:rPr lang="nl-NL" dirty="0">
                <a:solidFill>
                  <a:schemeClr val="tx2"/>
                </a:solidFill>
              </a:rPr>
              <a:t>Niet: analfabeet</a:t>
            </a:r>
          </a:p>
          <a:p>
            <a:pPr marL="457200" indent="-457200" algn="ctr">
              <a:buFontTx/>
              <a:buChar char="-"/>
            </a:pPr>
            <a:r>
              <a:rPr lang="nl-NL" dirty="0">
                <a:solidFill>
                  <a:schemeClr val="tx2"/>
                </a:solidFill>
              </a:rPr>
              <a:t>Niet: anderstalig</a:t>
            </a:r>
          </a:p>
          <a:p>
            <a:pPr marL="457200" indent="-457200" algn="ctr">
              <a:buFontTx/>
              <a:buChar char="-"/>
            </a:pPr>
            <a:r>
              <a:rPr lang="nl-NL" dirty="0">
                <a:solidFill>
                  <a:schemeClr val="tx2"/>
                </a:solidFill>
              </a:rPr>
              <a:t>Heterogene groep volwassenen</a:t>
            </a:r>
          </a:p>
          <a:p>
            <a:endParaRPr lang="nl-NL" dirty="0"/>
          </a:p>
        </p:txBody>
      </p:sp>
      <p:sp>
        <p:nvSpPr>
          <p:cNvPr id="7" name="Ovaal 6">
            <a:extLst>
              <a:ext uri="{FF2B5EF4-FFF2-40B4-BE49-F238E27FC236}">
                <a16:creationId xmlns:a16="http://schemas.microsoft.com/office/drawing/2014/main" id="{70D1619A-0FAF-4166-B12A-66AB401ADA43}"/>
              </a:ext>
            </a:extLst>
          </p:cNvPr>
          <p:cNvSpPr/>
          <p:nvPr/>
        </p:nvSpPr>
        <p:spPr>
          <a:xfrm>
            <a:off x="1162711" y="3484478"/>
            <a:ext cx="1432560" cy="1432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prstClr val="black"/>
                </a:solidFill>
                <a:effectLst/>
                <a:uLnTx/>
                <a:uFillTx/>
                <a:latin typeface="HelveticaNeueLT Pro 55 Roman"/>
                <a:ea typeface="+mn-ea"/>
                <a:cs typeface="+mn-cs"/>
              </a:rPr>
              <a:t>“Vul jij dat even voor me in”</a:t>
            </a:r>
          </a:p>
        </p:txBody>
      </p:sp>
    </p:spTree>
    <p:extLst>
      <p:ext uri="{BB962C8B-B14F-4D97-AF65-F5344CB8AC3E}">
        <p14:creationId xmlns:p14="http://schemas.microsoft.com/office/powerpoint/2010/main" val="33785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646CF-7580-0690-9140-B14C925A9543}"/>
              </a:ext>
            </a:extLst>
          </p:cNvPr>
          <p:cNvSpPr>
            <a:spLocks noGrp="1"/>
          </p:cNvSpPr>
          <p:nvPr>
            <p:ph type="title"/>
          </p:nvPr>
        </p:nvSpPr>
        <p:spPr/>
        <p:txBody>
          <a:bodyPr/>
          <a:lstStyle/>
          <a:p>
            <a:r>
              <a:rPr lang="nl-NL" dirty="0"/>
              <a:t>Hoeveel mensen (16-75 jaar) in Nederland zijn laaggeletterd?</a:t>
            </a:r>
          </a:p>
        </p:txBody>
      </p:sp>
      <p:pic>
        <p:nvPicPr>
          <p:cNvPr id="5" name="Afbeelding 4">
            <a:extLst>
              <a:ext uri="{FF2B5EF4-FFF2-40B4-BE49-F238E27FC236}">
                <a16:creationId xmlns:a16="http://schemas.microsoft.com/office/drawing/2014/main" id="{A0EA98D8-8CEF-1130-EC8A-22D4C1836607}"/>
              </a:ext>
            </a:extLst>
          </p:cNvPr>
          <p:cNvPicPr>
            <a:picLocks noChangeAspect="1"/>
          </p:cNvPicPr>
          <p:nvPr/>
        </p:nvPicPr>
        <p:blipFill>
          <a:blip r:embed="rId3"/>
          <a:stretch>
            <a:fillRect/>
          </a:stretch>
        </p:blipFill>
        <p:spPr>
          <a:xfrm>
            <a:off x="6918376" y="1517872"/>
            <a:ext cx="3932034" cy="4458964"/>
          </a:xfrm>
          <a:prstGeom prst="rect">
            <a:avLst/>
          </a:prstGeom>
        </p:spPr>
      </p:pic>
    </p:spTree>
    <p:extLst>
      <p:ext uri="{BB962C8B-B14F-4D97-AF65-F5344CB8AC3E}">
        <p14:creationId xmlns:p14="http://schemas.microsoft.com/office/powerpoint/2010/main" val="12099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646CF-7580-0690-9140-B14C925A9543}"/>
              </a:ext>
            </a:extLst>
          </p:cNvPr>
          <p:cNvSpPr>
            <a:spLocks noGrp="1"/>
          </p:cNvSpPr>
          <p:nvPr>
            <p:ph type="title"/>
          </p:nvPr>
        </p:nvSpPr>
        <p:spPr/>
        <p:txBody>
          <a:bodyPr/>
          <a:lstStyle/>
          <a:p>
            <a:r>
              <a:rPr lang="nl-NL" dirty="0"/>
              <a:t>Hoeveel mensen (16-75 jaar) in Nederland zijn laaggeletterd?</a:t>
            </a:r>
          </a:p>
        </p:txBody>
      </p:sp>
      <p:sp>
        <p:nvSpPr>
          <p:cNvPr id="3" name="Tijdelijke aanduiding voor inhoud 2">
            <a:extLst>
              <a:ext uri="{FF2B5EF4-FFF2-40B4-BE49-F238E27FC236}">
                <a16:creationId xmlns:a16="http://schemas.microsoft.com/office/drawing/2014/main" id="{19A68F62-5E27-B856-3D1C-3877A29E0F6F}"/>
              </a:ext>
            </a:extLst>
          </p:cNvPr>
          <p:cNvSpPr>
            <a:spLocks noGrp="1"/>
          </p:cNvSpPr>
          <p:nvPr>
            <p:ph idx="1"/>
          </p:nvPr>
        </p:nvSpPr>
        <p:spPr>
          <a:xfrm>
            <a:off x="665504" y="2385223"/>
            <a:ext cx="9000000" cy="3848100"/>
          </a:xfrm>
        </p:spPr>
        <p:txBody>
          <a:bodyPr numCol="2"/>
          <a:lstStyle/>
          <a:p>
            <a:pPr algn="ctr"/>
            <a:r>
              <a:rPr lang="nl-NL" sz="7200" b="1" dirty="0">
                <a:solidFill>
                  <a:schemeClr val="tx2"/>
                </a:solidFill>
              </a:rPr>
              <a:t>3</a:t>
            </a:r>
          </a:p>
          <a:p>
            <a:pPr algn="ctr"/>
            <a:r>
              <a:rPr lang="nl-NL" sz="7200" b="1" dirty="0">
                <a:solidFill>
                  <a:schemeClr val="tx2"/>
                </a:solidFill>
              </a:rPr>
              <a:t> miljoen</a:t>
            </a:r>
          </a:p>
        </p:txBody>
      </p:sp>
      <p:pic>
        <p:nvPicPr>
          <p:cNvPr id="5" name="Afbeelding 4">
            <a:extLst>
              <a:ext uri="{FF2B5EF4-FFF2-40B4-BE49-F238E27FC236}">
                <a16:creationId xmlns:a16="http://schemas.microsoft.com/office/drawing/2014/main" id="{A0EA98D8-8CEF-1130-EC8A-22D4C1836607}"/>
              </a:ext>
            </a:extLst>
          </p:cNvPr>
          <p:cNvPicPr>
            <a:picLocks noChangeAspect="1"/>
          </p:cNvPicPr>
          <p:nvPr/>
        </p:nvPicPr>
        <p:blipFill>
          <a:blip r:embed="rId3"/>
          <a:stretch>
            <a:fillRect/>
          </a:stretch>
        </p:blipFill>
        <p:spPr>
          <a:xfrm>
            <a:off x="6918376" y="1517872"/>
            <a:ext cx="3932034" cy="4458964"/>
          </a:xfrm>
          <a:prstGeom prst="rect">
            <a:avLst/>
          </a:prstGeom>
        </p:spPr>
      </p:pic>
    </p:spTree>
    <p:extLst>
      <p:ext uri="{BB962C8B-B14F-4D97-AF65-F5344CB8AC3E}">
        <p14:creationId xmlns:p14="http://schemas.microsoft.com/office/powerpoint/2010/main" val="41742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91E51-AB3E-A245-1E96-675C32F933DD}"/>
              </a:ext>
            </a:extLst>
          </p:cNvPr>
          <p:cNvSpPr>
            <a:spLocks noGrp="1"/>
          </p:cNvSpPr>
          <p:nvPr>
            <p:ph type="title"/>
          </p:nvPr>
        </p:nvSpPr>
        <p:spPr/>
        <p:txBody>
          <a:bodyPr/>
          <a:lstStyle/>
          <a:p>
            <a:r>
              <a:rPr lang="nl-NL" dirty="0"/>
              <a:t>Wie zijn ze?</a:t>
            </a:r>
          </a:p>
        </p:txBody>
      </p:sp>
      <p:pic>
        <p:nvPicPr>
          <p:cNvPr id="5" name="Onlinemedia 4" title="2,5 miljoen mensen laaggeletterd in Nederland">
            <a:hlinkClick r:id="" action="ppaction://media"/>
            <a:extLst>
              <a:ext uri="{FF2B5EF4-FFF2-40B4-BE49-F238E27FC236}">
                <a16:creationId xmlns:a16="http://schemas.microsoft.com/office/drawing/2014/main" id="{D700A93E-B4E1-9C64-20EF-0DAE4A0CCF09}"/>
              </a:ext>
            </a:extLst>
          </p:cNvPr>
          <p:cNvPicPr>
            <a:picLocks noRot="1" noChangeAspect="1"/>
          </p:cNvPicPr>
          <p:nvPr>
            <a:videoFile r:link="rId1"/>
          </p:nvPr>
        </p:nvPicPr>
        <p:blipFill>
          <a:blip r:embed="rId4"/>
          <a:stretch>
            <a:fillRect/>
          </a:stretch>
        </p:blipFill>
        <p:spPr>
          <a:xfrm>
            <a:off x="1770434" y="1102614"/>
            <a:ext cx="9396919" cy="5309260"/>
          </a:xfrm>
          <a:prstGeom prst="rect">
            <a:avLst/>
          </a:prstGeom>
        </p:spPr>
      </p:pic>
    </p:spTree>
    <p:extLst>
      <p:ext uri="{BB962C8B-B14F-4D97-AF65-F5344CB8AC3E}">
        <p14:creationId xmlns:p14="http://schemas.microsoft.com/office/powerpoint/2010/main" val="290427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kstvak 1"/>
          <p:cNvSpPr txBox="1">
            <a:spLocks noChangeArrowheads="1"/>
          </p:cNvSpPr>
          <p:nvPr/>
        </p:nvSpPr>
        <p:spPr bwMode="auto">
          <a:xfrm>
            <a:off x="1830388" y="3352801"/>
            <a:ext cx="88376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4000"/>
              </a:lnSpc>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1pPr>
            <a:lvl2pPr marL="742950" indent="-285750">
              <a:lnSpc>
                <a:spcPct val="124000"/>
              </a:lnSpc>
              <a:buFont typeface="Verdana" panose="020B0604030504040204" pitchFamily="34" charset="0"/>
              <a:buChar char="&gt;"/>
              <a:defRPr sz="2000">
                <a:solidFill>
                  <a:schemeClr val="tx1"/>
                </a:solidFill>
                <a:latin typeface="Verdana" panose="020B0604030504040204" pitchFamily="34" charset="0"/>
                <a:ea typeface="MS PGothic" panose="020B0600070205080204" pitchFamily="34" charset="-128"/>
              </a:defRPr>
            </a:lvl2pPr>
            <a:lvl3pPr marL="1143000" indent="-228600">
              <a:lnSpc>
                <a:spcPct val="124000"/>
              </a:lnSpc>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3pPr>
            <a:lvl4pPr marL="1600200" indent="-228600">
              <a:lnSpc>
                <a:spcPct val="124000"/>
              </a:lnSpc>
              <a:buFont typeface="Arial" panose="020B0604020202020204" pitchFamily="34" charset="0"/>
              <a:defRPr sz="2000" b="1">
                <a:solidFill>
                  <a:schemeClr val="tx1"/>
                </a:solidFill>
                <a:latin typeface="Verdana" panose="020B0604030504040204" pitchFamily="34" charset="0"/>
                <a:ea typeface="MS PGothic" panose="020B0600070205080204" pitchFamily="34" charset="-128"/>
              </a:defRPr>
            </a:lvl4pPr>
            <a:lvl5pPr marL="2057400" indent="-228600">
              <a:lnSpc>
                <a:spcPct val="124000"/>
              </a:lnSpc>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200" b="0" i="0" u="none" strike="noStrike" kern="1200" cap="none" spc="0" normalizeH="0" baseline="0" noProof="0">
                <a:ln>
                  <a:noFill/>
                </a:ln>
                <a:solidFill>
                  <a:srgbClr val="AD9150"/>
                </a:solidFill>
                <a:effectLst/>
                <a:uLnTx/>
                <a:uFillTx/>
                <a:latin typeface="Arial" panose="020B0604020202020204" pitchFamily="34" charset="0"/>
                <a:ea typeface="MS PGothic" panose="020B0600070205080204" pitchFamily="34" charset="-128"/>
                <a:cs typeface="Arial" panose="020B0604020202020204" pitchFamily="34" charset="0"/>
              </a:rPr>
              <a:t>Waar hebben laaggeletterden moeite mee?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altLang="nl-NL" sz="1800" b="0" i="0" u="none" strike="noStrike" kern="1200" cap="none" spc="0" normalizeH="0" baseline="0" noProof="0">
              <a:ln>
                <a:noFill/>
              </a:ln>
              <a:solidFill>
                <a:srgbClr val="AD9150"/>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426" y="1217614"/>
            <a:ext cx="85312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stretch>
            <a:fillRect/>
          </a:stretch>
        </p:blipFill>
        <p:spPr>
          <a:xfrm>
            <a:off x="7907337" y="1851820"/>
            <a:ext cx="3937000" cy="4725987"/>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l="1225" r="5914"/>
          <a:stretch>
            <a:fillRect/>
          </a:stretch>
        </p:blipFill>
        <p:spPr bwMode="auto">
          <a:xfrm>
            <a:off x="1227372" y="4395680"/>
            <a:ext cx="3327400" cy="21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rotWithShape="1">
          <a:blip r:embed="rId6"/>
          <a:srcRect l="11259" t="10625" r="14026" b="5703"/>
          <a:stretch/>
        </p:blipFill>
        <p:spPr>
          <a:xfrm>
            <a:off x="3678526" y="513453"/>
            <a:ext cx="4519467" cy="2845590"/>
          </a:xfrm>
          <a:prstGeom prst="rect">
            <a:avLst/>
          </a:prstGeom>
        </p:spPr>
      </p:pic>
      <p:pic>
        <p:nvPicPr>
          <p:cNvPr id="1029" name="Picture 5" descr="http://tse1.mm.bing.net/th?&amp;id=OIP.Ma92b72fe50547959ebcb3a66cbb8d0eao0&amp;w=300&amp;h=300&amp;c=0&amp;pid=1.9&amp;rs=0&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581" y="3552032"/>
            <a:ext cx="29432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Afbeeldingsresultaat voor thuisadministratie">
            <a:extLst>
              <a:ext uri="{FF2B5EF4-FFF2-40B4-BE49-F238E27FC236}">
                <a16:creationId xmlns:a16="http://schemas.microsoft.com/office/drawing/2014/main" id="{CFCBFAA7-0934-4F12-BF57-93A4B06B6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572" y="1674232"/>
            <a:ext cx="2526468" cy="1894851"/>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471AC4D0-883B-A8F4-4573-991A490AF4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7372" y="1578761"/>
            <a:ext cx="4594694" cy="2297347"/>
          </a:xfrm>
          <a:prstGeom prst="rect">
            <a:avLst/>
          </a:prstGeom>
        </p:spPr>
      </p:pic>
      <p:pic>
        <p:nvPicPr>
          <p:cNvPr id="13" name="Afbeelding 12">
            <a:extLst>
              <a:ext uri="{FF2B5EF4-FFF2-40B4-BE49-F238E27FC236}">
                <a16:creationId xmlns:a16="http://schemas.microsoft.com/office/drawing/2014/main" id="{1F7E706F-22B7-3555-53E4-7C92D9C30263}"/>
              </a:ext>
            </a:extLst>
          </p:cNvPr>
          <p:cNvPicPr>
            <a:picLocks noChangeAspect="1"/>
          </p:cNvPicPr>
          <p:nvPr/>
        </p:nvPicPr>
        <p:blipFill>
          <a:blip r:embed="rId10"/>
          <a:stretch>
            <a:fillRect/>
          </a:stretch>
        </p:blipFill>
        <p:spPr>
          <a:xfrm>
            <a:off x="2889413" y="1545063"/>
            <a:ext cx="7437581" cy="4603217"/>
          </a:xfrm>
          <a:prstGeom prst="rect">
            <a:avLst/>
          </a:prstGeom>
        </p:spPr>
      </p:pic>
      <p:pic>
        <p:nvPicPr>
          <p:cNvPr id="14" name="Picture 2" descr="Stembus of stemhokje kopen of huren">
            <a:extLst>
              <a:ext uri="{FF2B5EF4-FFF2-40B4-BE49-F238E27FC236}">
                <a16:creationId xmlns:a16="http://schemas.microsoft.com/office/drawing/2014/main" id="{68610C92-E552-F2CA-BB92-70B5A571F6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1287" y="1404937"/>
            <a:ext cx="54006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4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2.xml><?xml version="1.0" encoding="utf-8"?>
<a:theme xmlns:a="http://schemas.openxmlformats.org/drawingml/2006/main" name="2_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038C3E95-E175-4E61-9B77-1388CFCC4C99}" vid="{5D181D0B-26E3-4A7E-A0A4-915C75FA8D1C}"/>
    </a:ext>
  </a:extLst>
</a:theme>
</file>

<file path=ppt/theme/theme3.xml><?xml version="1.0" encoding="utf-8"?>
<a:theme xmlns:a="http://schemas.openxmlformats.org/drawingml/2006/main" name="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289ee2-33de-4468-9497-88bcbf225fa7">
      <UserInfo>
        <DisplayName>Marieke Vellinga</DisplayName>
        <AccountId>1797</AccountId>
        <AccountType/>
      </UserInfo>
      <UserInfo>
        <DisplayName>Anja Bijl</DisplayName>
        <AccountId>238</AccountId>
        <AccountType/>
      </UserInfo>
      <UserInfo>
        <DisplayName>Anne van den Bos</DisplayName>
        <AccountId>27</AccountId>
        <AccountType/>
      </UserInfo>
    </SharedWithUsers>
    <_activity xmlns="285f935f-6908-419d-85ad-e4353fc54d3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F3E2CD17A7B745972A7399AAD80F49" ma:contentTypeVersion="14" ma:contentTypeDescription="Een nieuw document maken." ma:contentTypeScope="" ma:versionID="23768a100d3b07ed0f24db90c655cd8d">
  <xsd:schema xmlns:xsd="http://www.w3.org/2001/XMLSchema" xmlns:xs="http://www.w3.org/2001/XMLSchema" xmlns:p="http://schemas.microsoft.com/office/2006/metadata/properties" xmlns:ns3="285f935f-6908-419d-85ad-e4353fc54d32" xmlns:ns4="97289ee2-33de-4468-9497-88bcbf225fa7" targetNamespace="http://schemas.microsoft.com/office/2006/metadata/properties" ma:root="true" ma:fieldsID="3c347f56c43c2f404298b347f0303477" ns3:_="" ns4:_="">
    <xsd:import namespace="285f935f-6908-419d-85ad-e4353fc54d32"/>
    <xsd:import namespace="97289ee2-33de-4468-9497-88bcbf225fa7"/>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f935f-6908-419d-85ad-e4353fc54d3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289ee2-33de-4468-9497-88bcbf225fa7" elementFormDefault="qualified">
    <xsd:import namespace="http://schemas.microsoft.com/office/2006/documentManagement/types"/>
    <xsd:import namespace="http://schemas.microsoft.com/office/infopath/2007/PartnerControls"/>
    <xsd:element name="SharedWithUsers" ma:index="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internalName="SharedWithDetails" ma:readOnly="true">
      <xsd:simpleType>
        <xsd:restriction base="dms:Note">
          <xsd:maxLength value="255"/>
        </xsd:restriction>
      </xsd:simpleType>
    </xsd:element>
    <xsd:element name="SharingHintHash" ma:index="11"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41855-A877-4906-9DC9-DAE7BC14FFC4}">
  <ds:schemaRefs>
    <ds:schemaRef ds:uri="http://purl.org/dc/terms/"/>
    <ds:schemaRef ds:uri="285f935f-6908-419d-85ad-e4353fc54d32"/>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97289ee2-33de-4468-9497-88bcbf225fa7"/>
    <ds:schemaRef ds:uri="http://www.w3.org/XML/1998/namespace"/>
  </ds:schemaRefs>
</ds:datastoreItem>
</file>

<file path=customXml/itemProps2.xml><?xml version="1.0" encoding="utf-8"?>
<ds:datastoreItem xmlns:ds="http://schemas.openxmlformats.org/officeDocument/2006/customXml" ds:itemID="{1C78A5F4-ACA6-4BA9-AAD2-93839C1258B6}">
  <ds:schemaRefs>
    <ds:schemaRef ds:uri="http://schemas.microsoft.com/sharepoint/v3/contenttype/forms"/>
  </ds:schemaRefs>
</ds:datastoreItem>
</file>

<file path=customXml/itemProps3.xml><?xml version="1.0" encoding="utf-8"?>
<ds:datastoreItem xmlns:ds="http://schemas.openxmlformats.org/officeDocument/2006/customXml" ds:itemID="{DB5670DB-3253-4512-AFBB-0E0C0D960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f935f-6908-419d-85ad-e4353fc54d32"/>
    <ds:schemaRef ds:uri="97289ee2-33de-4468-9497-88bcbf225f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230</TotalTime>
  <Words>1279</Words>
  <Application>Microsoft Office PowerPoint</Application>
  <PresentationFormat>Widescreen</PresentationFormat>
  <Paragraphs>132</Paragraphs>
  <Slides>17</Slides>
  <Notes>15</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HelveticaNeueLT Pro 55 Roman</vt:lpstr>
      <vt:lpstr>Symbol</vt:lpstr>
      <vt:lpstr>Verdana</vt:lpstr>
      <vt:lpstr>1_Kantoorthema</vt:lpstr>
      <vt:lpstr>2_Kantoorthema</vt:lpstr>
      <vt:lpstr>Kantoorthema</vt:lpstr>
      <vt:lpstr>Aanpak van laaggeletterdheid</vt:lpstr>
      <vt:lpstr>PowerPoint Presentation</vt:lpstr>
      <vt:lpstr>Even voorstellen</vt:lpstr>
      <vt:lpstr>PowerPoint Presentation</vt:lpstr>
      <vt:lpstr>Over laaggeletterdheid</vt:lpstr>
      <vt:lpstr>Hoeveel mensen (16-75 jaar) in Nederland zijn laaggeletterd?</vt:lpstr>
      <vt:lpstr>Hoeveel mensen (16-75 jaar) in Nederland zijn laaggeletterd?</vt:lpstr>
      <vt:lpstr>Wie zijn ze?</vt:lpstr>
      <vt:lpstr>PowerPoint Presentation</vt:lpstr>
      <vt:lpstr>Vraag </vt:lpstr>
      <vt:lpstr>Antwoord </vt:lpstr>
      <vt:lpstr>Maatschappelijke kosten </vt:lpstr>
      <vt:lpstr>Samen kunnen we de cirkel doorbreken Het leven van Lisa</vt:lpstr>
      <vt:lpstr>Wat kunt u doen?</vt:lpstr>
      <vt:lpstr>PowerPoint Presentation</vt:lpstr>
      <vt:lpstr>Winst aanpak laaggeletterdheid</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Aanpak van laaggeletterdheid</dc:title>
  <dc:creator>Anne van den Bos</dc:creator>
  <cp:lastModifiedBy>Amin Kader</cp:lastModifiedBy>
  <cp:revision>5</cp:revision>
  <dcterms:created xsi:type="dcterms:W3CDTF">2022-06-16T14:17:08Z</dcterms:created>
  <dcterms:modified xsi:type="dcterms:W3CDTF">2025-05-06T10:15:14Z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0x0101002FF3E2CD17A7B745972A7399AAD80F49</vt:lpwstr>
  </property>
</Properties>
</file>